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81" r:id="rId3"/>
    <p:sldId id="263" r:id="rId4"/>
    <p:sldId id="282" r:id="rId5"/>
    <p:sldId id="262" r:id="rId6"/>
    <p:sldId id="284"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5" r:id="rId24"/>
    <p:sldId id="280" r:id="rId25"/>
    <p:sldId id="257" r:id="rId26"/>
  </p:sldIdLst>
  <p:sldSz cx="9144000" cy="5143500" type="screen16x9"/>
  <p:notesSz cx="6858000" cy="9144000"/>
  <p:embeddedFontLst>
    <p:embeddedFont>
      <p:font typeface="Corbel" panose="020B05030202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clWoIe5CFZrPnnPE78r2uU5WV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7A46BC-B453-4085-AD68-BC576154E9D3}">
  <a:tblStyle styleId="{AC7A46BC-B453-4085-AD68-BC576154E9D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2"/>
    <p:restoredTop sz="81811"/>
  </p:normalViewPr>
  <p:slideViewPr>
    <p:cSldViewPr snapToGrid="0">
      <p:cViewPr>
        <p:scale>
          <a:sx n="105" d="100"/>
          <a:sy n="105" d="100"/>
        </p:scale>
        <p:origin x="512"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1271286395979"/>
          <c:y val="0.25815442264359129"/>
          <c:w val="0.84887288799768879"/>
          <c:h val="0.70043848493424521"/>
        </c:manualLayout>
      </c:layout>
      <c:barChart>
        <c:barDir val="col"/>
        <c:grouping val="stacked"/>
        <c:varyColors val="0"/>
        <c:ser>
          <c:idx val="0"/>
          <c:order val="0"/>
          <c:tx>
            <c:strRef>
              <c:f>Sheet1!$B$1</c:f>
              <c:strCache>
                <c:ptCount val="1"/>
                <c:pt idx="0">
                  <c:v>Revenue over Expenses</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C4DD-E547-84AA-DDA3A01786F7}"/>
              </c:ext>
            </c:extLst>
          </c:dPt>
          <c:dPt>
            <c:idx val="1"/>
            <c:invertIfNegative val="0"/>
            <c:bubble3D val="0"/>
            <c:spPr>
              <a:solidFill>
                <a:srgbClr val="FF0000"/>
              </a:solidFill>
              <a:ln>
                <a:noFill/>
              </a:ln>
              <a:effectLst/>
            </c:spPr>
            <c:extLst>
              <c:ext xmlns:c16="http://schemas.microsoft.com/office/drawing/2014/chart" uri="{C3380CC4-5D6E-409C-BE32-E72D297353CC}">
                <c16:uniqueId val="{00000004-C4DD-E547-84AA-DDA3A01786F7}"/>
              </c:ext>
            </c:extLst>
          </c:dPt>
          <c:dPt>
            <c:idx val="2"/>
            <c:invertIfNegative val="0"/>
            <c:bubble3D val="0"/>
            <c:spPr>
              <a:solidFill>
                <a:srgbClr val="FF0000"/>
              </a:solidFill>
              <a:ln>
                <a:noFill/>
              </a:ln>
              <a:effectLst/>
            </c:spPr>
            <c:extLst>
              <c:ext xmlns:c16="http://schemas.microsoft.com/office/drawing/2014/chart" uri="{C3380CC4-5D6E-409C-BE32-E72D297353CC}">
                <c16:uniqueId val="{00000005-C4DD-E547-84AA-DDA3A01786F7}"/>
              </c:ext>
            </c:extLst>
          </c:dPt>
          <c:dPt>
            <c:idx val="3"/>
            <c:invertIfNegative val="0"/>
            <c:bubble3D val="0"/>
            <c:spPr>
              <a:solidFill>
                <a:srgbClr val="00B050"/>
              </a:solidFill>
              <a:ln>
                <a:noFill/>
              </a:ln>
              <a:effectLst/>
            </c:spPr>
            <c:extLst>
              <c:ext xmlns:c16="http://schemas.microsoft.com/office/drawing/2014/chart" uri="{C3380CC4-5D6E-409C-BE32-E72D297353CC}">
                <c16:uniqueId val="{00000006-C4DD-E547-84AA-DDA3A01786F7}"/>
              </c:ext>
            </c:extLst>
          </c:dPt>
          <c:cat>
            <c:numRef>
              <c:f>Sheet1!$A$2:$A$5</c:f>
              <c:numCache>
                <c:formatCode>General</c:formatCode>
                <c:ptCount val="4"/>
                <c:pt idx="0">
                  <c:v>2024</c:v>
                </c:pt>
                <c:pt idx="1">
                  <c:v>2025</c:v>
                </c:pt>
                <c:pt idx="2">
                  <c:v>2026</c:v>
                </c:pt>
                <c:pt idx="3">
                  <c:v>2027</c:v>
                </c:pt>
              </c:numCache>
            </c:numRef>
          </c:cat>
          <c:val>
            <c:numRef>
              <c:f>Sheet1!$B$2:$B$5</c:f>
              <c:numCache>
                <c:formatCode>General</c:formatCode>
                <c:ptCount val="4"/>
                <c:pt idx="0">
                  <c:v>-359112</c:v>
                </c:pt>
                <c:pt idx="1">
                  <c:v>-75084</c:v>
                </c:pt>
                <c:pt idx="2">
                  <c:v>-47000</c:v>
                </c:pt>
                <c:pt idx="3">
                  <c:v>30000</c:v>
                </c:pt>
              </c:numCache>
            </c:numRef>
          </c:val>
          <c:extLst>
            <c:ext xmlns:c16="http://schemas.microsoft.com/office/drawing/2014/chart" uri="{C3380CC4-5D6E-409C-BE32-E72D297353CC}">
              <c16:uniqueId val="{00000000-C4DD-E547-84AA-DDA3A01786F7}"/>
            </c:ext>
          </c:extLst>
        </c:ser>
        <c:dLbls>
          <c:showLegendKey val="0"/>
          <c:showVal val="0"/>
          <c:showCatName val="0"/>
          <c:showSerName val="0"/>
          <c:showPercent val="0"/>
          <c:showBubbleSize val="0"/>
        </c:dLbls>
        <c:gapWidth val="150"/>
        <c:overlap val="100"/>
        <c:axId val="601407824"/>
        <c:axId val="601407024"/>
      </c:barChart>
      <c:catAx>
        <c:axId val="601407824"/>
        <c:scaling>
          <c:orientation val="minMax"/>
        </c:scaling>
        <c:delete val="1"/>
        <c:axPos val="b"/>
        <c:numFmt formatCode="General" sourceLinked="1"/>
        <c:majorTickMark val="none"/>
        <c:minorTickMark val="none"/>
        <c:tickLblPos val="nextTo"/>
        <c:crossAx val="601407024"/>
        <c:crosses val="autoZero"/>
        <c:auto val="1"/>
        <c:lblAlgn val="ctr"/>
        <c:lblOffset val="100"/>
        <c:noMultiLvlLbl val="0"/>
      </c:catAx>
      <c:valAx>
        <c:axId val="60140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1407824"/>
        <c:crosses val="autoZero"/>
        <c:crossBetween val="between"/>
      </c:valAx>
      <c:spPr>
        <a:noFill/>
        <a:ln>
          <a:noFill/>
        </a:ln>
        <a:effectLst/>
      </c:spPr>
    </c:plotArea>
    <c:legend>
      <c:legendPos val="b"/>
      <c:layout>
        <c:manualLayout>
          <c:xMode val="edge"/>
          <c:yMode val="edge"/>
          <c:x val="0.19499456517549477"/>
          <c:y val="0.90431964978523549"/>
          <c:w val="0.75295060862325491"/>
          <c:h val="7.293215305416936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 am Terence McCormally of Herndon Friends Meeting, currently serving as Treasurer of Baltimore Yearly Meeting.  This is my first opportunity to address the Yearly Meeting as Treasurer, so it seems a good time to point out that I have no formal finance training, so it may be that my discussions about yearly meeting finances are sometimes more about the story behind the numbers than the numbers themselves. As Treasurer, I am a member of the Stewardship and Finance Committee, and it’s in that capacity that I am presenting the second reading of the 2026 budget.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People say lots of things about budgets:   that a budget is a values statement, that a budget is a spiritual document, but at the bottom line, the budget is a plan—a plan for how the Yearly Meeting is going to accomplish what we want to do.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 This second reading is markedly delayed mostly because of uncertainties in managing the part of the budget related to the camp program.</a:t>
            </a:r>
          </a:p>
          <a:p>
            <a:pPr marL="457200" lvl="0" indent="-317500" algn="l" rtl="0">
              <a:lnSpc>
                <a:spcPct val="100000"/>
              </a:lnSpc>
              <a:spcBef>
                <a:spcPts val="0"/>
              </a:spcBef>
              <a:spcAft>
                <a:spcPts val="0"/>
              </a:spcAft>
              <a:buSzPts val="1400"/>
              <a:buChar cha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a26b2346b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a26b2346b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b01f9ea3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3b01f9ea3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a26b2346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3a26b2346bf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a26b2346b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a26b2346b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b5e90e73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b5e90e73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a26b2346b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a26b2346b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a32fe4aa3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a32fe4aa3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dirty="0"/>
              <a:t>After being shut down by Covid in 2021, BYM camp’s had a remarkable recovery in 2022 and 2023, but in 2024 the camp program had a major loss</a:t>
            </a:r>
          </a:p>
          <a:p>
            <a:pPr lvl="1"/>
            <a:endParaRPr lang="en-US" dirty="0"/>
          </a:p>
          <a:p>
            <a:pPr lvl="1"/>
            <a:r>
              <a:rPr lang="en-US" dirty="0"/>
              <a:t>A lot of things contributed to that—overly optimistic projections on enrollment and how the sliding scale would affect camp revenue; with that, growing the staff team, , rapidly rising insurance costs</a:t>
            </a:r>
          </a:p>
          <a:p>
            <a:pPr lvl="1"/>
            <a:endParaRPr lang="en-US" dirty="0"/>
          </a:p>
          <a:p>
            <a:pPr lvl="1"/>
            <a:r>
              <a:rPr lang="en-US" dirty="0"/>
              <a:t>Many corrective measures have been taken, including reducing staff, a new emphasis on camper recruitment—which includes changing camp programs to be more attractive to a wider range of interests, and  changes in implementation of the sliding scale.  </a:t>
            </a:r>
          </a:p>
          <a:p>
            <a:pPr lvl="1"/>
            <a:endParaRPr lang="en-US" dirty="0"/>
          </a:p>
          <a:p>
            <a:pPr lvl="1"/>
            <a:r>
              <a:rPr lang="en-US" dirty="0"/>
              <a:t>The bottom line of this is that the camp deficit is being rapidly corrected.   From a $350,000 deficit in 2024 to a $47,000 deficit in this budget to a projected $30,000 surplus in 2027. </a:t>
            </a:r>
          </a:p>
          <a:p>
            <a:pPr lvl="1"/>
            <a:endParaRPr lang="en-US" dirty="0"/>
          </a:p>
          <a:p>
            <a:pPr lvl="1"/>
            <a:r>
              <a:rPr lang="en-US" dirty="0"/>
              <a:t>This work is continuing</a:t>
            </a:r>
          </a:p>
        </p:txBody>
      </p:sp>
    </p:spTree>
    <p:extLst>
      <p:ext uri="{BB962C8B-B14F-4D97-AF65-F5344CB8AC3E}">
        <p14:creationId xmlns:p14="http://schemas.microsoft.com/office/powerpoint/2010/main" val="259084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b57e2af2a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b57e2af2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57e2af2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b57e2af2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b57e2af2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3b57e2af2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Char char="●"/>
            </a:pPr>
            <a:r>
              <a:rPr lang="en-US" sz="1800" dirty="0">
                <a:solidFill>
                  <a:srgbClr val="000000"/>
                </a:solidFill>
                <a:latin typeface="Times New Roman"/>
                <a:ea typeface="Times New Roman"/>
                <a:cs typeface="Times New Roman"/>
                <a:sym typeface="Times New Roman"/>
              </a:rPr>
              <a:t>The 2025 apportionment is still about $120,000 short of the budget; this may be in part due to unintended lapses or it might be due to monthly meetings deciding to contribute directly to camp programs.   If possible please pay </a:t>
            </a:r>
            <a:r>
              <a:rPr lang="en-US" sz="1800" dirty="0" err="1">
                <a:solidFill>
                  <a:srgbClr val="000000"/>
                </a:solidFill>
                <a:latin typeface="Times New Roman"/>
                <a:ea typeface="Times New Roman"/>
                <a:cs typeface="Times New Roman"/>
                <a:sym typeface="Times New Roman"/>
              </a:rPr>
              <a:t>apportionmnet</a:t>
            </a:r>
            <a:endParaRPr lang="en-US" sz="1800"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Char char="●"/>
            </a:pPr>
            <a:endParaRPr lang="en-US" sz="1800"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Char char="●"/>
            </a:pPr>
            <a:r>
              <a:rPr lang="en-US" sz="1800" dirty="0">
                <a:solidFill>
                  <a:srgbClr val="000000"/>
                </a:solidFill>
                <a:latin typeface="Times New Roman"/>
                <a:ea typeface="Times New Roman"/>
                <a:cs typeface="Times New Roman"/>
                <a:sym typeface="Times New Roman"/>
              </a:rPr>
              <a:t>The apportionment formula is an attempt to advise Monthly Meetings of what their equitable share of support to the Yearly Meeting would be, based on the relative income of each meeting.  Because the formula does not consider the details of each meeting’s financial situation, it may not be realistic for all of our meetings.  Apportionment is not a tax, nor membership dues, nor a purchase of services.  If it was a tax, it would be a very regressive tax</a:t>
            </a:r>
            <a:endParaRPr sz="1800" dirty="0">
              <a:latin typeface="Calibri"/>
              <a:ea typeface="Calibri"/>
              <a:cs typeface="Calibri"/>
              <a:sym typeface="Calibri"/>
            </a:endParaRPr>
          </a:p>
          <a:p>
            <a:pPr marL="0" marR="0" lvl="0" indent="0" algn="l" rtl="0">
              <a:lnSpc>
                <a:spcPct val="100000"/>
              </a:lnSpc>
              <a:spcBef>
                <a:spcPts val="0"/>
              </a:spcBef>
              <a:spcAft>
                <a:spcPts val="0"/>
              </a:spcAft>
              <a:buSzPts val="1400"/>
              <a:buNone/>
            </a:pPr>
            <a:endParaRPr sz="1800" dirty="0">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sz="1800" dirty="0">
                <a:solidFill>
                  <a:srgbClr val="000000"/>
                </a:solidFill>
                <a:latin typeface="Times New Roman"/>
                <a:ea typeface="Times New Roman"/>
                <a:cs typeface="Times New Roman"/>
                <a:sym typeface="Times New Roman"/>
              </a:rPr>
              <a:t>Please let us know at the earliest opportunity if the proposed apportionment for next year does not speak to your condition.   We want our Monthly Meetings to contribute out of their abundance and not create unnecessary hardship.</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dirty="0"/>
              <a:t>$120,000 apportionment deficit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b5e90e73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3b5e90e73b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a26b2346b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3a26b2346bf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b5e90e73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b5e90e73b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7"/>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7"/>
          <p:cNvSpPr txBox="1">
            <a:spLocks noGrp="1"/>
          </p:cNvSpPr>
          <p:nvPr>
            <p:ph type="body" idx="1"/>
          </p:nvPr>
        </p:nvSpPr>
        <p:spPr>
          <a:xfrm>
            <a:off x="857251" y="1543050"/>
            <a:ext cx="7404653" cy="302895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5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15" name="Google Shape;15;p17"/>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045102" y="-644801"/>
            <a:ext cx="3028950" cy="740465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5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75" name="Google Shape;75;p26"/>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5386388" y="1728788"/>
            <a:ext cx="4057650"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614488" y="-185737"/>
            <a:ext cx="4057650" cy="55721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050"/>
              </a:spcBef>
              <a:spcAft>
                <a:spcPts val="0"/>
              </a:spcAft>
              <a:buSzPts val="1440"/>
              <a:buChar char="•"/>
              <a:defRPr/>
            </a:lvl1pPr>
            <a:lvl2pPr marL="914400" lvl="1" indent="-320040" algn="l">
              <a:lnSpc>
                <a:spcPct val="90000"/>
              </a:lnSpc>
              <a:spcBef>
                <a:spcPts val="150"/>
              </a:spcBef>
              <a:spcAft>
                <a:spcPts val="0"/>
              </a:spcAft>
              <a:buSzPts val="1440"/>
              <a:buChar char="•"/>
              <a:defRPr/>
            </a:lvl2pPr>
            <a:lvl3pPr marL="1371600" lvl="2" indent="-320039" algn="l">
              <a:lnSpc>
                <a:spcPct val="90000"/>
              </a:lnSpc>
              <a:spcBef>
                <a:spcPts val="300"/>
              </a:spcBef>
              <a:spcAft>
                <a:spcPts val="0"/>
              </a:spcAft>
              <a:buSzPts val="1440"/>
              <a:buChar char="•"/>
              <a:defRPr/>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endParaRPr/>
          </a:p>
        </p:txBody>
      </p:sp>
      <p:sp>
        <p:nvSpPr>
          <p:cNvPr id="81" name="Google Shape;81;p27"/>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8"/>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9"/>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0"/>
          <p:cNvSpPr/>
          <p:nvPr/>
        </p:nvSpPr>
        <p:spPr>
          <a:xfrm>
            <a:off x="173355" y="182881"/>
            <a:ext cx="8793480" cy="4783454"/>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0"/>
          <p:cNvSpPr txBox="1">
            <a:spLocks noGrp="1"/>
          </p:cNvSpPr>
          <p:nvPr>
            <p:ph type="ctrTitle"/>
          </p:nvPr>
        </p:nvSpPr>
        <p:spPr>
          <a:xfrm>
            <a:off x="832485" y="661782"/>
            <a:ext cx="7475220" cy="219456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5400"/>
              <a:buFont typeface="Corbel"/>
              <a:buNone/>
              <a:defRPr sz="54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0"/>
          <p:cNvSpPr txBox="1">
            <a:spLocks noGrp="1"/>
          </p:cNvSpPr>
          <p:nvPr>
            <p:ph type="subTitle" idx="1"/>
          </p:nvPr>
        </p:nvSpPr>
        <p:spPr>
          <a:xfrm>
            <a:off x="1282148" y="2902226"/>
            <a:ext cx="6575895" cy="104112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50"/>
              </a:spcBef>
              <a:spcAft>
                <a:spcPts val="0"/>
              </a:spcAft>
              <a:buSzPts val="1320"/>
              <a:buNone/>
              <a:defRPr sz="1650">
                <a:solidFill>
                  <a:srgbClr val="FFFFFF"/>
                </a:solidFill>
              </a:defRPr>
            </a:lvl1pPr>
            <a:lvl2pPr lvl="1" algn="ctr">
              <a:lnSpc>
                <a:spcPct val="90000"/>
              </a:lnSpc>
              <a:spcBef>
                <a:spcPts val="150"/>
              </a:spcBef>
              <a:spcAft>
                <a:spcPts val="0"/>
              </a:spcAft>
              <a:buSzPts val="1320"/>
              <a:buNone/>
              <a:defRPr sz="1650"/>
            </a:lvl2pPr>
            <a:lvl3pPr lvl="2" algn="ctr">
              <a:lnSpc>
                <a:spcPct val="90000"/>
              </a:lnSpc>
              <a:spcBef>
                <a:spcPts val="300"/>
              </a:spcBef>
              <a:spcAft>
                <a:spcPts val="0"/>
              </a:spcAft>
              <a:buSzPts val="1320"/>
              <a:buNone/>
              <a:defRPr sz="1650"/>
            </a:lvl3pPr>
            <a:lvl4pPr lvl="3" algn="ctr">
              <a:lnSpc>
                <a:spcPct val="90000"/>
              </a:lnSpc>
              <a:spcBef>
                <a:spcPts val="300"/>
              </a:spcBef>
              <a:spcAft>
                <a:spcPts val="0"/>
              </a:spcAft>
              <a:buSzPts val="1200"/>
              <a:buNone/>
              <a:defRPr sz="1500"/>
            </a:lvl4pPr>
            <a:lvl5pPr lvl="4" algn="ctr">
              <a:lnSpc>
                <a:spcPct val="90000"/>
              </a:lnSpc>
              <a:spcBef>
                <a:spcPts val="300"/>
              </a:spcBef>
              <a:spcAft>
                <a:spcPts val="0"/>
              </a:spcAft>
              <a:buSzPts val="1200"/>
              <a:buNone/>
              <a:defRPr sz="1500"/>
            </a:lvl5pPr>
            <a:lvl6pPr lvl="5" algn="ctr">
              <a:lnSpc>
                <a:spcPct val="90000"/>
              </a:lnSpc>
              <a:spcBef>
                <a:spcPts val="300"/>
              </a:spcBef>
              <a:spcAft>
                <a:spcPts val="0"/>
              </a:spcAft>
              <a:buSzPts val="1200"/>
              <a:buNone/>
              <a:defRPr sz="1500"/>
            </a:lvl6pPr>
            <a:lvl7pPr lvl="6" algn="ctr">
              <a:lnSpc>
                <a:spcPct val="90000"/>
              </a:lnSpc>
              <a:spcBef>
                <a:spcPts val="300"/>
              </a:spcBef>
              <a:spcAft>
                <a:spcPts val="0"/>
              </a:spcAft>
              <a:buSzPts val="1200"/>
              <a:buNone/>
              <a:defRPr sz="1500"/>
            </a:lvl7pPr>
            <a:lvl8pPr lvl="7" algn="ctr">
              <a:lnSpc>
                <a:spcPct val="90000"/>
              </a:lnSpc>
              <a:spcBef>
                <a:spcPts val="300"/>
              </a:spcBef>
              <a:spcAft>
                <a:spcPts val="0"/>
              </a:spcAft>
              <a:buSzPts val="1200"/>
              <a:buNone/>
              <a:defRPr sz="1500"/>
            </a:lvl8pPr>
            <a:lvl9pPr lvl="8" algn="ctr">
              <a:lnSpc>
                <a:spcPct val="90000"/>
              </a:lnSpc>
              <a:spcBef>
                <a:spcPts val="300"/>
              </a:spcBef>
              <a:spcAft>
                <a:spcPts val="300"/>
              </a:spcAft>
              <a:buSzPts val="1200"/>
              <a:buNone/>
              <a:defRPr sz="1500"/>
            </a:lvl9pPr>
          </a:lstStyle>
          <a:p>
            <a:endParaRPr/>
          </a:p>
        </p:txBody>
      </p:sp>
      <p:sp>
        <p:nvSpPr>
          <p:cNvPr id="31" name="Google Shape;31;p20"/>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1pPr>
            <a:lvl2pPr marL="0" marR="0" lvl="1"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2pPr>
            <a:lvl3pPr marL="0" marR="0" lvl="2"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3pPr>
            <a:lvl4pPr marL="0" marR="0" lvl="3"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4pPr>
            <a:lvl5pPr marL="0" marR="0" lvl="4"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5pPr>
            <a:lvl6pPr marL="0" marR="0" lvl="5"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6pPr>
            <a:lvl7pPr marL="0" marR="0" lvl="6"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7pPr>
            <a:lvl8pPr marL="0" marR="0" lvl="7"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8pPr>
            <a:lvl9pPr marL="0" marR="0" lvl="8" indent="0" algn="r">
              <a:spcBef>
                <a:spcPts val="0"/>
              </a:spcBef>
              <a:spcAft>
                <a:spcPts val="0"/>
              </a:spcAft>
              <a:buClr>
                <a:srgbClr val="FFFFFF"/>
              </a:buClr>
              <a:buSzPts val="900"/>
              <a:buFont typeface="Corbel"/>
              <a:buNone/>
              <a:defRPr sz="900">
                <a:solidFill>
                  <a:srgbClr val="FFFFFF"/>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34" name="Google Shape;34;p20"/>
          <p:cNvCxnSpPr/>
          <p:nvPr/>
        </p:nvCxnSpPr>
        <p:spPr>
          <a:xfrm>
            <a:off x="1483995" y="2800350"/>
            <a:ext cx="61722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829818" y="880181"/>
            <a:ext cx="7475220" cy="219456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5400"/>
              <a:buFont typeface="Corbel"/>
              <a:buNone/>
              <a:defRPr sz="54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1282446" y="3115890"/>
            <a:ext cx="6576822" cy="10228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50"/>
              </a:spcBef>
              <a:spcAft>
                <a:spcPts val="0"/>
              </a:spcAft>
              <a:buSzPts val="1320"/>
              <a:buNone/>
              <a:defRPr sz="1650">
                <a:solidFill>
                  <a:schemeClr val="accent1"/>
                </a:solidFill>
              </a:defRPr>
            </a:lvl1pPr>
            <a:lvl2pPr marL="914400" lvl="1" indent="-228600" algn="l">
              <a:lnSpc>
                <a:spcPct val="90000"/>
              </a:lnSpc>
              <a:spcBef>
                <a:spcPts val="150"/>
              </a:spcBef>
              <a:spcAft>
                <a:spcPts val="0"/>
              </a:spcAft>
              <a:buSzPts val="1080"/>
              <a:buNone/>
              <a:defRPr sz="1350">
                <a:solidFill>
                  <a:srgbClr val="888888"/>
                </a:solidFill>
              </a:defRPr>
            </a:lvl2pPr>
            <a:lvl3pPr marL="1371600" lvl="2" indent="-228600" algn="l">
              <a:lnSpc>
                <a:spcPct val="90000"/>
              </a:lnSpc>
              <a:spcBef>
                <a:spcPts val="300"/>
              </a:spcBef>
              <a:spcAft>
                <a:spcPts val="0"/>
              </a:spcAft>
              <a:buSzPts val="960"/>
              <a:buNone/>
              <a:defRPr sz="1200">
                <a:solidFill>
                  <a:srgbClr val="888888"/>
                </a:solidFill>
              </a:defRPr>
            </a:lvl3pPr>
            <a:lvl4pPr marL="1828800" lvl="3" indent="-228600" algn="l">
              <a:lnSpc>
                <a:spcPct val="90000"/>
              </a:lnSpc>
              <a:spcBef>
                <a:spcPts val="300"/>
              </a:spcBef>
              <a:spcAft>
                <a:spcPts val="0"/>
              </a:spcAft>
              <a:buSzPts val="840"/>
              <a:buNone/>
              <a:defRPr sz="1050">
                <a:solidFill>
                  <a:srgbClr val="888888"/>
                </a:solidFill>
              </a:defRPr>
            </a:lvl4pPr>
            <a:lvl5pPr marL="2286000" lvl="4" indent="-228600" algn="l">
              <a:lnSpc>
                <a:spcPct val="90000"/>
              </a:lnSpc>
              <a:spcBef>
                <a:spcPts val="300"/>
              </a:spcBef>
              <a:spcAft>
                <a:spcPts val="0"/>
              </a:spcAft>
              <a:buSzPts val="840"/>
              <a:buNone/>
              <a:defRPr sz="1050">
                <a:solidFill>
                  <a:srgbClr val="888888"/>
                </a:solidFill>
              </a:defRPr>
            </a:lvl5pPr>
            <a:lvl6pPr marL="2743200" lvl="5" indent="-228600" algn="l">
              <a:lnSpc>
                <a:spcPct val="90000"/>
              </a:lnSpc>
              <a:spcBef>
                <a:spcPts val="300"/>
              </a:spcBef>
              <a:spcAft>
                <a:spcPts val="0"/>
              </a:spcAft>
              <a:buSzPts val="840"/>
              <a:buNone/>
              <a:defRPr sz="1050">
                <a:solidFill>
                  <a:srgbClr val="888888"/>
                </a:solidFill>
              </a:defRPr>
            </a:lvl6pPr>
            <a:lvl7pPr marL="3200400" lvl="6" indent="-228600" algn="l">
              <a:lnSpc>
                <a:spcPct val="90000"/>
              </a:lnSpc>
              <a:spcBef>
                <a:spcPts val="300"/>
              </a:spcBef>
              <a:spcAft>
                <a:spcPts val="0"/>
              </a:spcAft>
              <a:buSzPts val="840"/>
              <a:buNone/>
              <a:defRPr sz="1050">
                <a:solidFill>
                  <a:srgbClr val="888888"/>
                </a:solidFill>
              </a:defRPr>
            </a:lvl7pPr>
            <a:lvl8pPr marL="3657600" lvl="7" indent="-228600" algn="l">
              <a:lnSpc>
                <a:spcPct val="90000"/>
              </a:lnSpc>
              <a:spcBef>
                <a:spcPts val="300"/>
              </a:spcBef>
              <a:spcAft>
                <a:spcPts val="0"/>
              </a:spcAft>
              <a:buSzPts val="840"/>
              <a:buNone/>
              <a:defRPr sz="1050">
                <a:solidFill>
                  <a:srgbClr val="888888"/>
                </a:solidFill>
              </a:defRPr>
            </a:lvl8pPr>
            <a:lvl9pPr marL="4114800" lvl="8" indent="-228600" algn="l">
              <a:lnSpc>
                <a:spcPct val="90000"/>
              </a:lnSpc>
              <a:spcBef>
                <a:spcPts val="300"/>
              </a:spcBef>
              <a:spcAft>
                <a:spcPts val="300"/>
              </a:spcAft>
              <a:buSzPts val="840"/>
              <a:buNone/>
              <a:defRPr sz="1050">
                <a:solidFill>
                  <a:srgbClr val="888888"/>
                </a:solidFill>
              </a:defRPr>
            </a:lvl9pPr>
          </a:lstStyle>
          <a:p>
            <a:endParaRPr/>
          </a:p>
        </p:txBody>
      </p:sp>
      <p:sp>
        <p:nvSpPr>
          <p:cNvPr id="38" name="Google Shape;38;p21"/>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21"/>
          <p:cNvCxnSpPr/>
          <p:nvPr/>
        </p:nvCxnSpPr>
        <p:spPr>
          <a:xfrm>
            <a:off x="1485900" y="3015306"/>
            <a:ext cx="61722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2"/>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2"/>
          <p:cNvSpPr txBox="1">
            <a:spLocks noGrp="1"/>
          </p:cNvSpPr>
          <p:nvPr>
            <p:ph type="body" idx="1"/>
          </p:nvPr>
        </p:nvSpPr>
        <p:spPr>
          <a:xfrm>
            <a:off x="857250" y="1543049"/>
            <a:ext cx="3566160" cy="301752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5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5" name="Google Shape;45;p22"/>
          <p:cNvSpPr txBox="1">
            <a:spLocks noGrp="1"/>
          </p:cNvSpPr>
          <p:nvPr>
            <p:ph type="body" idx="2"/>
          </p:nvPr>
        </p:nvSpPr>
        <p:spPr>
          <a:xfrm>
            <a:off x="4700709" y="1543050"/>
            <a:ext cx="3566160" cy="301752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5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46" name="Google Shape;46;p22"/>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857250" y="1501133"/>
            <a:ext cx="3566160" cy="58293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52" name="Google Shape;52;p23"/>
          <p:cNvSpPr txBox="1">
            <a:spLocks noGrp="1"/>
          </p:cNvSpPr>
          <p:nvPr>
            <p:ph type="body" idx="2"/>
          </p:nvPr>
        </p:nvSpPr>
        <p:spPr>
          <a:xfrm>
            <a:off x="857250" y="2041112"/>
            <a:ext cx="3566160" cy="25374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5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3" name="Google Shape;53;p23"/>
          <p:cNvSpPr txBox="1">
            <a:spLocks noGrp="1"/>
          </p:cNvSpPr>
          <p:nvPr>
            <p:ph type="body" idx="3"/>
          </p:nvPr>
        </p:nvSpPr>
        <p:spPr>
          <a:xfrm>
            <a:off x="4701880" y="1499274"/>
            <a:ext cx="3566160" cy="58293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440"/>
              <a:buNone/>
              <a:defRPr sz="1800" b="1"/>
            </a:lvl1pPr>
            <a:lvl2pPr marL="914400" lvl="1" indent="-228600" algn="l">
              <a:lnSpc>
                <a:spcPct val="90000"/>
              </a:lnSpc>
              <a:spcBef>
                <a:spcPts val="150"/>
              </a:spcBef>
              <a:spcAft>
                <a:spcPts val="0"/>
              </a:spcAft>
              <a:buSzPts val="1200"/>
              <a:buNone/>
              <a:defRPr sz="1500" b="1"/>
            </a:lvl2pPr>
            <a:lvl3pPr marL="1371600" lvl="2" indent="-228600" algn="l">
              <a:lnSpc>
                <a:spcPct val="90000"/>
              </a:lnSpc>
              <a:spcBef>
                <a:spcPts val="300"/>
              </a:spcBef>
              <a:spcAft>
                <a:spcPts val="0"/>
              </a:spcAft>
              <a:buSzPts val="1080"/>
              <a:buNone/>
              <a:defRPr sz="1350" b="1"/>
            </a:lvl3pPr>
            <a:lvl4pPr marL="1828800" lvl="3" indent="-228600" algn="l">
              <a:lnSpc>
                <a:spcPct val="90000"/>
              </a:lnSpc>
              <a:spcBef>
                <a:spcPts val="300"/>
              </a:spcBef>
              <a:spcAft>
                <a:spcPts val="0"/>
              </a:spcAft>
              <a:buSzPts val="960"/>
              <a:buNone/>
              <a:defRPr sz="1200" b="1"/>
            </a:lvl4pPr>
            <a:lvl5pPr marL="2286000" lvl="4" indent="-228600" algn="l">
              <a:lnSpc>
                <a:spcPct val="90000"/>
              </a:lnSpc>
              <a:spcBef>
                <a:spcPts val="300"/>
              </a:spcBef>
              <a:spcAft>
                <a:spcPts val="0"/>
              </a:spcAft>
              <a:buSzPts val="960"/>
              <a:buNone/>
              <a:defRPr sz="1200" b="1"/>
            </a:lvl5pPr>
            <a:lvl6pPr marL="2743200" lvl="5" indent="-228600" algn="l">
              <a:lnSpc>
                <a:spcPct val="90000"/>
              </a:lnSpc>
              <a:spcBef>
                <a:spcPts val="300"/>
              </a:spcBef>
              <a:spcAft>
                <a:spcPts val="0"/>
              </a:spcAft>
              <a:buSzPts val="960"/>
              <a:buNone/>
              <a:defRPr sz="1200" b="1"/>
            </a:lvl6pPr>
            <a:lvl7pPr marL="3200400" lvl="6" indent="-228600" algn="l">
              <a:lnSpc>
                <a:spcPct val="90000"/>
              </a:lnSpc>
              <a:spcBef>
                <a:spcPts val="300"/>
              </a:spcBef>
              <a:spcAft>
                <a:spcPts val="0"/>
              </a:spcAft>
              <a:buSzPts val="960"/>
              <a:buNone/>
              <a:defRPr sz="1200" b="1"/>
            </a:lvl7pPr>
            <a:lvl8pPr marL="3657600" lvl="7" indent="-228600" algn="l">
              <a:lnSpc>
                <a:spcPct val="90000"/>
              </a:lnSpc>
              <a:spcBef>
                <a:spcPts val="300"/>
              </a:spcBef>
              <a:spcAft>
                <a:spcPts val="0"/>
              </a:spcAft>
              <a:buSzPts val="960"/>
              <a:buNone/>
              <a:defRPr sz="1200" b="1"/>
            </a:lvl8pPr>
            <a:lvl9pPr marL="4114800" lvl="8" indent="-228600" algn="l">
              <a:lnSpc>
                <a:spcPct val="90000"/>
              </a:lnSpc>
              <a:spcBef>
                <a:spcPts val="300"/>
              </a:spcBef>
              <a:spcAft>
                <a:spcPts val="300"/>
              </a:spcAft>
              <a:buSzPts val="960"/>
              <a:buNone/>
              <a:defRPr sz="1200" b="1"/>
            </a:lvl9pPr>
          </a:lstStyle>
          <a:p>
            <a:endParaRPr/>
          </a:p>
        </p:txBody>
      </p:sp>
      <p:sp>
        <p:nvSpPr>
          <p:cNvPr id="54" name="Google Shape;54;p23"/>
          <p:cNvSpPr txBox="1">
            <a:spLocks noGrp="1"/>
          </p:cNvSpPr>
          <p:nvPr>
            <p:ph type="body" idx="4"/>
          </p:nvPr>
        </p:nvSpPr>
        <p:spPr>
          <a:xfrm>
            <a:off x="4701880" y="2039492"/>
            <a:ext cx="3566160" cy="2537460"/>
          </a:xfrm>
          <a:prstGeom prst="rect">
            <a:avLst/>
          </a:prstGeom>
          <a:noFill/>
          <a:ln>
            <a:noFill/>
          </a:ln>
        </p:spPr>
        <p:txBody>
          <a:bodyPr spcFirstLastPara="1" wrap="square" lIns="91425" tIns="45700" rIns="91425" bIns="45700" anchor="t" anchorCtr="0">
            <a:normAutofit/>
          </a:bodyPr>
          <a:lstStyle>
            <a:lvl1pPr marL="457200" lvl="0" indent="-312420" algn="l">
              <a:lnSpc>
                <a:spcPct val="90000"/>
              </a:lnSpc>
              <a:spcBef>
                <a:spcPts val="1050"/>
              </a:spcBef>
              <a:spcAft>
                <a:spcPts val="0"/>
              </a:spcAft>
              <a:buSzPts val="1320"/>
              <a:buChar char="•"/>
              <a:defRPr sz="1650"/>
            </a:lvl1pPr>
            <a:lvl2pPr marL="914400" lvl="1" indent="-304800" algn="l">
              <a:lnSpc>
                <a:spcPct val="90000"/>
              </a:lnSpc>
              <a:spcBef>
                <a:spcPts val="150"/>
              </a:spcBef>
              <a:spcAft>
                <a:spcPts val="0"/>
              </a:spcAft>
              <a:buSzPts val="1200"/>
              <a:buChar char="•"/>
              <a:defRPr sz="1500"/>
            </a:lvl2pPr>
            <a:lvl3pPr marL="1371600" lvl="2" indent="-297180" algn="l">
              <a:lnSpc>
                <a:spcPct val="90000"/>
              </a:lnSpc>
              <a:spcBef>
                <a:spcPts val="300"/>
              </a:spcBef>
              <a:spcAft>
                <a:spcPts val="0"/>
              </a:spcAft>
              <a:buSzPts val="1080"/>
              <a:buChar char="•"/>
              <a:defRPr sz="1350"/>
            </a:lvl3pPr>
            <a:lvl4pPr marL="1828800" lvl="3" indent="-289560" algn="l">
              <a:lnSpc>
                <a:spcPct val="90000"/>
              </a:lnSpc>
              <a:spcBef>
                <a:spcPts val="300"/>
              </a:spcBef>
              <a:spcAft>
                <a:spcPts val="0"/>
              </a:spcAft>
              <a:buSzPts val="960"/>
              <a:buChar char="•"/>
              <a:defRPr sz="1200"/>
            </a:lvl4pPr>
            <a:lvl5pPr marL="2286000" lvl="4" indent="-289560" algn="l">
              <a:lnSpc>
                <a:spcPct val="90000"/>
              </a:lnSpc>
              <a:spcBef>
                <a:spcPts val="300"/>
              </a:spcBef>
              <a:spcAft>
                <a:spcPts val="0"/>
              </a:spcAft>
              <a:buSzPts val="960"/>
              <a:buChar char="•"/>
              <a:defRPr sz="1200"/>
            </a:lvl5pPr>
            <a:lvl6pPr marL="2743200" lvl="5" indent="-289560" algn="l">
              <a:lnSpc>
                <a:spcPct val="90000"/>
              </a:lnSpc>
              <a:spcBef>
                <a:spcPts val="300"/>
              </a:spcBef>
              <a:spcAft>
                <a:spcPts val="0"/>
              </a:spcAft>
              <a:buSzPts val="960"/>
              <a:buChar char="•"/>
              <a:defRPr sz="1200"/>
            </a:lvl6pPr>
            <a:lvl7pPr marL="3200400" lvl="6" indent="-289560" algn="l">
              <a:lnSpc>
                <a:spcPct val="90000"/>
              </a:lnSpc>
              <a:spcBef>
                <a:spcPts val="300"/>
              </a:spcBef>
              <a:spcAft>
                <a:spcPts val="0"/>
              </a:spcAft>
              <a:buSzPts val="960"/>
              <a:buChar char="•"/>
              <a:defRPr sz="1200"/>
            </a:lvl7pPr>
            <a:lvl8pPr marL="3657600" lvl="7" indent="-289559" algn="l">
              <a:lnSpc>
                <a:spcPct val="90000"/>
              </a:lnSpc>
              <a:spcBef>
                <a:spcPts val="300"/>
              </a:spcBef>
              <a:spcAft>
                <a:spcPts val="0"/>
              </a:spcAft>
              <a:buSzPts val="960"/>
              <a:buChar char="•"/>
              <a:defRPr sz="1200"/>
            </a:lvl8pPr>
            <a:lvl9pPr marL="4114800" lvl="8" indent="-289559" algn="l">
              <a:lnSpc>
                <a:spcPct val="90000"/>
              </a:lnSpc>
              <a:spcBef>
                <a:spcPts val="300"/>
              </a:spcBef>
              <a:spcAft>
                <a:spcPts val="300"/>
              </a:spcAft>
              <a:buSzPts val="960"/>
              <a:buChar char="•"/>
              <a:defRPr sz="1200"/>
            </a:lvl9pPr>
          </a:lstStyle>
          <a:p>
            <a:endParaRPr/>
          </a:p>
        </p:txBody>
      </p:sp>
      <p:sp>
        <p:nvSpPr>
          <p:cNvPr id="55" name="Google Shape;55;p23"/>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57250" y="822960"/>
            <a:ext cx="2948940" cy="13030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4389119" y="822960"/>
            <a:ext cx="3909060" cy="3497580"/>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050"/>
              </a:spcBef>
              <a:spcAft>
                <a:spcPts val="0"/>
              </a:spcAft>
              <a:buSzPts val="1920"/>
              <a:buChar char="•"/>
              <a:defRPr sz="2400"/>
            </a:lvl1pPr>
            <a:lvl2pPr marL="914400" lvl="1" indent="-335280" algn="l">
              <a:lnSpc>
                <a:spcPct val="90000"/>
              </a:lnSpc>
              <a:spcBef>
                <a:spcPts val="150"/>
              </a:spcBef>
              <a:spcAft>
                <a:spcPts val="0"/>
              </a:spcAft>
              <a:buSzPts val="1680"/>
              <a:buChar char="•"/>
              <a:defRPr sz="2100"/>
            </a:lvl2pPr>
            <a:lvl3pPr marL="1371600" lvl="2" indent="-320039" algn="l">
              <a:lnSpc>
                <a:spcPct val="90000"/>
              </a:lnSpc>
              <a:spcBef>
                <a:spcPts val="300"/>
              </a:spcBef>
              <a:spcAft>
                <a:spcPts val="0"/>
              </a:spcAft>
              <a:buSzPts val="144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61" name="Google Shape;61;p24"/>
          <p:cNvSpPr txBox="1">
            <a:spLocks noGrp="1"/>
          </p:cNvSpPr>
          <p:nvPr>
            <p:ph type="body" idx="2"/>
          </p:nvPr>
        </p:nvSpPr>
        <p:spPr>
          <a:xfrm>
            <a:off x="857250" y="2125980"/>
            <a:ext cx="2948940" cy="22631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2" name="Google Shape;62;p24"/>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57250" y="822960"/>
            <a:ext cx="2948940" cy="13030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000"/>
              <a:buFont typeface="Corbel"/>
              <a:buNone/>
              <a:defRPr sz="3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4059936" y="802385"/>
            <a:ext cx="4574286" cy="3600450"/>
          </a:xfrm>
          <a:prstGeom prst="rect">
            <a:avLst/>
          </a:prstGeom>
          <a:noFill/>
          <a:ln>
            <a:noFill/>
          </a:ln>
        </p:spPr>
      </p:sp>
      <p:sp>
        <p:nvSpPr>
          <p:cNvPr id="68" name="Google Shape;68;p25"/>
          <p:cNvSpPr txBox="1">
            <a:spLocks noGrp="1"/>
          </p:cNvSpPr>
          <p:nvPr>
            <p:ph type="body" idx="1"/>
          </p:nvPr>
        </p:nvSpPr>
        <p:spPr>
          <a:xfrm>
            <a:off x="857250" y="2125980"/>
            <a:ext cx="2948940" cy="21602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SzPts val="1020"/>
              <a:buNone/>
              <a:defRPr sz="1275"/>
            </a:lvl1pPr>
            <a:lvl2pPr marL="914400" lvl="1" indent="-228600" algn="l">
              <a:lnSpc>
                <a:spcPct val="90000"/>
              </a:lnSpc>
              <a:spcBef>
                <a:spcPts val="150"/>
              </a:spcBef>
              <a:spcAft>
                <a:spcPts val="0"/>
              </a:spcAft>
              <a:buSzPts val="720"/>
              <a:buNone/>
              <a:defRPr sz="900"/>
            </a:lvl2pPr>
            <a:lvl3pPr marL="1371600" lvl="2" indent="-228600" algn="l">
              <a:lnSpc>
                <a:spcPct val="90000"/>
              </a:lnSpc>
              <a:spcBef>
                <a:spcPts val="300"/>
              </a:spcBef>
              <a:spcAft>
                <a:spcPts val="0"/>
              </a:spcAft>
              <a:buSzPts val="600"/>
              <a:buNone/>
              <a:defRPr sz="750"/>
            </a:lvl3pPr>
            <a:lvl4pPr marL="1828800" lvl="3" indent="-228600" algn="l">
              <a:lnSpc>
                <a:spcPct val="90000"/>
              </a:lnSpc>
              <a:spcBef>
                <a:spcPts val="300"/>
              </a:spcBef>
              <a:spcAft>
                <a:spcPts val="0"/>
              </a:spcAft>
              <a:buSzPts val="540"/>
              <a:buNone/>
              <a:defRPr sz="675"/>
            </a:lvl4pPr>
            <a:lvl5pPr marL="2286000" lvl="4" indent="-228600" algn="l">
              <a:lnSpc>
                <a:spcPct val="90000"/>
              </a:lnSpc>
              <a:spcBef>
                <a:spcPts val="300"/>
              </a:spcBef>
              <a:spcAft>
                <a:spcPts val="0"/>
              </a:spcAft>
              <a:buSzPts val="540"/>
              <a:buNone/>
              <a:defRPr sz="675"/>
            </a:lvl5pPr>
            <a:lvl6pPr marL="2743200" lvl="5" indent="-228600" algn="l">
              <a:lnSpc>
                <a:spcPct val="90000"/>
              </a:lnSpc>
              <a:spcBef>
                <a:spcPts val="300"/>
              </a:spcBef>
              <a:spcAft>
                <a:spcPts val="0"/>
              </a:spcAft>
              <a:buSzPts val="540"/>
              <a:buNone/>
              <a:defRPr sz="675"/>
            </a:lvl6pPr>
            <a:lvl7pPr marL="3200400" lvl="6" indent="-228600" algn="l">
              <a:lnSpc>
                <a:spcPct val="90000"/>
              </a:lnSpc>
              <a:spcBef>
                <a:spcPts val="300"/>
              </a:spcBef>
              <a:spcAft>
                <a:spcPts val="0"/>
              </a:spcAft>
              <a:buSzPts val="540"/>
              <a:buNone/>
              <a:defRPr sz="675"/>
            </a:lvl7pPr>
            <a:lvl8pPr marL="3657600" lvl="7" indent="-228600" algn="l">
              <a:lnSpc>
                <a:spcPct val="90000"/>
              </a:lnSpc>
              <a:spcBef>
                <a:spcPts val="300"/>
              </a:spcBef>
              <a:spcAft>
                <a:spcPts val="0"/>
              </a:spcAft>
              <a:buSzPts val="540"/>
              <a:buNone/>
              <a:defRPr sz="675"/>
            </a:lvl8pPr>
            <a:lvl9pPr marL="4114800" lvl="8" indent="-228600" algn="l">
              <a:lnSpc>
                <a:spcPct val="90000"/>
              </a:lnSpc>
              <a:spcBef>
                <a:spcPts val="300"/>
              </a:spcBef>
              <a:spcAft>
                <a:spcPts val="300"/>
              </a:spcAft>
              <a:buSzPts val="540"/>
              <a:buNone/>
              <a:defRPr sz="675"/>
            </a:lvl9pPr>
          </a:lstStyle>
          <a:p>
            <a:endParaRPr/>
          </a:p>
        </p:txBody>
      </p:sp>
      <p:sp>
        <p:nvSpPr>
          <p:cNvPr id="69" name="Google Shape;69;p25"/>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Corbel"/>
              <a:buNone/>
              <a:defRPr/>
            </a:lvl1pPr>
            <a:lvl2pPr marL="0" lvl="1" indent="0" algn="r">
              <a:spcBef>
                <a:spcPts val="0"/>
              </a:spcBef>
              <a:spcAft>
                <a:spcPts val="0"/>
              </a:spcAft>
              <a:buClr>
                <a:schemeClr val="accent1"/>
              </a:buClr>
              <a:buSzPts val="900"/>
              <a:buFont typeface="Corbel"/>
              <a:buNone/>
              <a:defRPr/>
            </a:lvl2pPr>
            <a:lvl3pPr marL="0" lvl="2" indent="0" algn="r">
              <a:spcBef>
                <a:spcPts val="0"/>
              </a:spcBef>
              <a:spcAft>
                <a:spcPts val="0"/>
              </a:spcAft>
              <a:buClr>
                <a:schemeClr val="accent1"/>
              </a:buClr>
              <a:buSzPts val="900"/>
              <a:buFont typeface="Corbel"/>
              <a:buNone/>
              <a:defRPr/>
            </a:lvl3pPr>
            <a:lvl4pPr marL="0" lvl="3" indent="0" algn="r">
              <a:spcBef>
                <a:spcPts val="0"/>
              </a:spcBef>
              <a:spcAft>
                <a:spcPts val="0"/>
              </a:spcAft>
              <a:buClr>
                <a:schemeClr val="accent1"/>
              </a:buClr>
              <a:buSzPts val="900"/>
              <a:buFont typeface="Corbel"/>
              <a:buNone/>
              <a:defRPr/>
            </a:lvl4pPr>
            <a:lvl5pPr marL="0" lvl="4" indent="0" algn="r">
              <a:spcBef>
                <a:spcPts val="0"/>
              </a:spcBef>
              <a:spcAft>
                <a:spcPts val="0"/>
              </a:spcAft>
              <a:buClr>
                <a:schemeClr val="accent1"/>
              </a:buClr>
              <a:buSzPts val="900"/>
              <a:buFont typeface="Corbel"/>
              <a:buNone/>
              <a:defRPr/>
            </a:lvl5pPr>
            <a:lvl6pPr marL="0" lvl="5" indent="0" algn="r">
              <a:spcBef>
                <a:spcPts val="0"/>
              </a:spcBef>
              <a:spcAft>
                <a:spcPts val="0"/>
              </a:spcAft>
              <a:buClr>
                <a:schemeClr val="accent1"/>
              </a:buClr>
              <a:buSzPts val="900"/>
              <a:buFont typeface="Corbel"/>
              <a:buNone/>
              <a:defRPr/>
            </a:lvl6pPr>
            <a:lvl7pPr marL="0" lvl="6" indent="0" algn="r">
              <a:spcBef>
                <a:spcPts val="0"/>
              </a:spcBef>
              <a:spcAft>
                <a:spcPts val="0"/>
              </a:spcAft>
              <a:buClr>
                <a:schemeClr val="accent1"/>
              </a:buClr>
              <a:buSzPts val="900"/>
              <a:buFont typeface="Corbel"/>
              <a:buNone/>
              <a:defRPr/>
            </a:lvl7pPr>
            <a:lvl8pPr marL="0" lvl="7" indent="0" algn="r">
              <a:spcBef>
                <a:spcPts val="0"/>
              </a:spcBef>
              <a:spcAft>
                <a:spcPts val="0"/>
              </a:spcAft>
              <a:buClr>
                <a:schemeClr val="accent1"/>
              </a:buClr>
              <a:buSzPts val="900"/>
              <a:buFont typeface="Corbel"/>
              <a:buNone/>
              <a:defRPr/>
            </a:lvl8pPr>
            <a:lvl9pPr marL="0" lvl="8" indent="0" algn="r">
              <a:spcBef>
                <a:spcPts val="0"/>
              </a:spcBef>
              <a:spcAft>
                <a:spcPts val="0"/>
              </a:spcAft>
              <a:buClr>
                <a:schemeClr val="accent1"/>
              </a:buClr>
              <a:buSzPts val="900"/>
              <a:buFont typeface="Corbe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6"/>
          <p:cNvSpPr/>
          <p:nvPr/>
        </p:nvSpPr>
        <p:spPr>
          <a:xfrm>
            <a:off x="173355" y="182881"/>
            <a:ext cx="8793480" cy="4783454"/>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6"/>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300"/>
              <a:buFont typeface="Corbel"/>
              <a:buNone/>
              <a:defRPr sz="33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6"/>
          <p:cNvSpPr txBox="1">
            <a:spLocks noGrp="1"/>
          </p:cNvSpPr>
          <p:nvPr>
            <p:ph type="body" idx="1"/>
          </p:nvPr>
        </p:nvSpPr>
        <p:spPr>
          <a:xfrm>
            <a:off x="857251" y="1543050"/>
            <a:ext cx="7404653" cy="3028950"/>
          </a:xfrm>
          <a:prstGeom prst="rect">
            <a:avLst/>
          </a:prstGeom>
          <a:noFill/>
          <a:ln>
            <a:noFill/>
          </a:ln>
        </p:spPr>
        <p:txBody>
          <a:bodyPr spcFirstLastPara="1" wrap="square" lIns="91425" tIns="45700" rIns="91425" bIns="45700" anchor="t" anchorCtr="0">
            <a:normAutofit/>
          </a:bodyPr>
          <a:lstStyle>
            <a:lvl1pPr marL="457200" marR="0" lvl="0" indent="-312420" algn="l" rtl="0">
              <a:lnSpc>
                <a:spcPct val="90000"/>
              </a:lnSpc>
              <a:spcBef>
                <a:spcPts val="1050"/>
              </a:spcBef>
              <a:spcAft>
                <a:spcPts val="0"/>
              </a:spcAft>
              <a:buClr>
                <a:schemeClr val="accent1"/>
              </a:buClr>
              <a:buSzPts val="1320"/>
              <a:buFont typeface="Corbel"/>
              <a:buChar char="•"/>
              <a:defRPr sz="1650" b="0" i="0" u="none" strike="noStrike" cap="none">
                <a:solidFill>
                  <a:schemeClr val="accent1"/>
                </a:solidFill>
                <a:latin typeface="Corbel"/>
                <a:ea typeface="Corbel"/>
                <a:cs typeface="Corbel"/>
                <a:sym typeface="Corbel"/>
              </a:defRPr>
            </a:lvl1pPr>
            <a:lvl2pPr marL="914400" marR="0" lvl="1" indent="-304800" algn="l" rtl="0">
              <a:lnSpc>
                <a:spcPct val="90000"/>
              </a:lnSpc>
              <a:spcBef>
                <a:spcPts val="150"/>
              </a:spcBef>
              <a:spcAft>
                <a:spcPts val="0"/>
              </a:spcAft>
              <a:buClr>
                <a:schemeClr val="accent1"/>
              </a:buClr>
              <a:buSzPts val="1200"/>
              <a:buFont typeface="Corbel"/>
              <a:buChar char="•"/>
              <a:defRPr sz="1500" b="0" i="0" u="none" strike="noStrike" cap="none">
                <a:solidFill>
                  <a:schemeClr val="accent1"/>
                </a:solidFill>
                <a:latin typeface="Corbel"/>
                <a:ea typeface="Corbel"/>
                <a:cs typeface="Corbel"/>
                <a:sym typeface="Corbel"/>
              </a:defRPr>
            </a:lvl2pPr>
            <a:lvl3pPr marL="1371600" marR="0" lvl="2" indent="-297180" algn="l" rtl="0">
              <a:lnSpc>
                <a:spcPct val="90000"/>
              </a:lnSpc>
              <a:spcBef>
                <a:spcPts val="300"/>
              </a:spcBef>
              <a:spcAft>
                <a:spcPts val="0"/>
              </a:spcAft>
              <a:buClr>
                <a:schemeClr val="accent1"/>
              </a:buClr>
              <a:buSzPts val="1080"/>
              <a:buFont typeface="Corbel"/>
              <a:buChar char="•"/>
              <a:defRPr sz="1350" b="0" i="0" u="none" strike="noStrike" cap="none">
                <a:solidFill>
                  <a:schemeClr val="accent1"/>
                </a:solidFill>
                <a:latin typeface="Corbel"/>
                <a:ea typeface="Corbel"/>
                <a:cs typeface="Corbel"/>
                <a:sym typeface="Corbel"/>
              </a:defRPr>
            </a:lvl3pPr>
            <a:lvl4pPr marL="1828800" marR="0" lvl="3"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4pPr>
            <a:lvl5pPr marL="2286000" marR="0" lvl="4"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5pPr>
            <a:lvl6pPr marL="2743200" marR="0" lvl="5"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6pPr>
            <a:lvl7pPr marL="3200400" marR="0" lvl="6" indent="-289560"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7pPr>
            <a:lvl8pPr marL="3657600" marR="0" lvl="7" indent="-289559" algn="l" rtl="0">
              <a:lnSpc>
                <a:spcPct val="90000"/>
              </a:lnSpc>
              <a:spcBef>
                <a:spcPts val="300"/>
              </a:spcBef>
              <a:spcAft>
                <a:spcPts val="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8pPr>
            <a:lvl9pPr marL="4114800" marR="0" lvl="8" indent="-289559" algn="l" rtl="0">
              <a:lnSpc>
                <a:spcPct val="90000"/>
              </a:lnSpc>
              <a:spcBef>
                <a:spcPts val="300"/>
              </a:spcBef>
              <a:spcAft>
                <a:spcPts val="300"/>
              </a:spcAft>
              <a:buClr>
                <a:schemeClr val="accent1"/>
              </a:buClr>
              <a:buSzPts val="960"/>
              <a:buFont typeface="Corbel"/>
              <a:buChar char="•"/>
              <a:defRPr sz="1200" b="0" i="0" u="none" strike="noStrike" cap="none">
                <a:solidFill>
                  <a:schemeClr val="accent1"/>
                </a:solidFill>
                <a:latin typeface="Corbel"/>
                <a:ea typeface="Corbel"/>
                <a:cs typeface="Corbel"/>
                <a:sym typeface="Corbel"/>
              </a:defRPr>
            </a:lvl9pPr>
          </a:lstStyle>
          <a:p>
            <a:endParaRPr/>
          </a:p>
        </p:txBody>
      </p:sp>
      <p:sp>
        <p:nvSpPr>
          <p:cNvPr id="9" name="Google Shape;9;p16"/>
          <p:cNvSpPr txBox="1">
            <a:spLocks noGrp="1"/>
          </p:cNvSpPr>
          <p:nvPr>
            <p:ph type="dt" idx="10"/>
          </p:nvPr>
        </p:nvSpPr>
        <p:spPr>
          <a:xfrm>
            <a:off x="857247" y="4667871"/>
            <a:ext cx="1746806"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0" name="Google Shape;10;p16"/>
          <p:cNvSpPr txBox="1">
            <a:spLocks noGrp="1"/>
          </p:cNvSpPr>
          <p:nvPr>
            <p:ph type="ftr" idx="11"/>
          </p:nvPr>
        </p:nvSpPr>
        <p:spPr>
          <a:xfrm>
            <a:off x="2961861" y="4667871"/>
            <a:ext cx="3538331"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1" name="Google Shape;11;p16"/>
          <p:cNvSpPr txBox="1">
            <a:spLocks noGrp="1"/>
          </p:cNvSpPr>
          <p:nvPr>
            <p:ph type="sldNum" idx="12"/>
          </p:nvPr>
        </p:nvSpPr>
        <p:spPr>
          <a:xfrm>
            <a:off x="6997148" y="4667871"/>
            <a:ext cx="1279663"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1pPr>
            <a:lvl2pPr marL="0" marR="0" lvl="1"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2pPr>
            <a:lvl3pPr marL="0" marR="0" lvl="2"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3pPr>
            <a:lvl4pPr marL="0" marR="0" lvl="3"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4pPr>
            <a:lvl5pPr marL="0" marR="0" lvl="4"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5pPr>
            <a:lvl6pPr marL="0" marR="0" lvl="5"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6pPr>
            <a:lvl7pPr marL="0" marR="0" lvl="6"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7pPr>
            <a:lvl8pPr marL="0" marR="0" lvl="7"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8pPr>
            <a:lvl9pPr marL="0" marR="0" lvl="8" indent="0" algn="r" rtl="0">
              <a:spcBef>
                <a:spcPts val="0"/>
              </a:spcBef>
              <a:spcAft>
                <a:spcPts val="0"/>
              </a:spcAft>
              <a:buClr>
                <a:schemeClr val="accent1"/>
              </a:buClr>
              <a:buSzPts val="900"/>
              <a:buFont typeface="Corbel"/>
              <a:buNone/>
              <a:defRPr sz="9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body" idx="1"/>
          </p:nvPr>
        </p:nvSpPr>
        <p:spPr>
          <a:xfrm>
            <a:off x="564726" y="1502834"/>
            <a:ext cx="8060267" cy="3017520"/>
          </a:xfrm>
          <a:prstGeom prst="rect">
            <a:avLst/>
          </a:prstGeom>
          <a:noFill/>
          <a:ln>
            <a:noFill/>
          </a:ln>
        </p:spPr>
        <p:txBody>
          <a:bodyPr spcFirstLastPara="1" wrap="square" lIns="91425" tIns="45700" rIns="91425" bIns="45700" anchor="t" anchorCtr="0">
            <a:normAutofit/>
          </a:bodyPr>
          <a:lstStyle/>
          <a:p>
            <a:pPr marL="34290" lvl="0" indent="0" algn="ctr" rtl="0">
              <a:lnSpc>
                <a:spcPct val="90000"/>
              </a:lnSpc>
              <a:spcBef>
                <a:spcPts val="0"/>
              </a:spcBef>
              <a:spcAft>
                <a:spcPts val="0"/>
              </a:spcAft>
              <a:buSzPts val="2240"/>
              <a:buNone/>
            </a:pPr>
            <a:r>
              <a:rPr lang="en-US" sz="2800" b="1" dirty="0">
                <a:solidFill>
                  <a:schemeClr val="accent4"/>
                </a:solidFill>
              </a:rPr>
              <a:t>Second Reading of Proposed 2026 Budget</a:t>
            </a:r>
            <a:br>
              <a:rPr lang="en-US" sz="2800" dirty="0">
                <a:solidFill>
                  <a:schemeClr val="accent4"/>
                </a:solidFill>
              </a:rPr>
            </a:br>
            <a:r>
              <a:rPr lang="en-US" sz="2800" dirty="0">
                <a:solidFill>
                  <a:schemeClr val="accent4"/>
                </a:solidFill>
              </a:rPr>
              <a:t>BYM Interim Meeting</a:t>
            </a:r>
            <a:br>
              <a:rPr lang="en-US" sz="2800" dirty="0">
                <a:solidFill>
                  <a:schemeClr val="accent4"/>
                </a:solidFill>
              </a:rPr>
            </a:br>
            <a:r>
              <a:rPr lang="en-US" sz="2800" dirty="0">
                <a:solidFill>
                  <a:schemeClr val="accent4"/>
                </a:solidFill>
              </a:rPr>
              <a:t>January 31, 2026</a:t>
            </a:r>
            <a:endParaRPr dirty="0"/>
          </a:p>
        </p:txBody>
      </p:sp>
      <p:sp>
        <p:nvSpPr>
          <p:cNvPr id="89" name="Google Shape;89;p1"/>
          <p:cNvSpPr txBox="1"/>
          <p:nvPr/>
        </p:nvSpPr>
        <p:spPr>
          <a:xfrm>
            <a:off x="1966867" y="3499378"/>
            <a:ext cx="521026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accent1"/>
                </a:solidFill>
                <a:latin typeface="Corbel"/>
                <a:ea typeface="Corbel"/>
                <a:cs typeface="Corbel"/>
                <a:sym typeface="Corbel"/>
              </a:rPr>
              <a:t>Stewardship and Finance Committee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3a26b2346bf_0_13"/>
          <p:cNvSpPr txBox="1">
            <a:spLocks noGrp="1"/>
          </p:cNvSpPr>
          <p:nvPr>
            <p:ph type="title"/>
          </p:nvPr>
        </p:nvSpPr>
        <p:spPr>
          <a:xfrm>
            <a:off x="4910350" y="576375"/>
            <a:ext cx="3727500" cy="365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dirty="0"/>
              <a:t>BYM Non Camp Budget</a:t>
            </a:r>
            <a:br>
              <a:rPr lang="en-US" dirty="0"/>
            </a:br>
            <a:endParaRPr dirty="0"/>
          </a:p>
          <a:p>
            <a:pPr marL="0" lvl="0" indent="0" algn="l" rtl="0">
              <a:lnSpc>
                <a:spcPct val="90000"/>
              </a:lnSpc>
              <a:spcBef>
                <a:spcPts val="0"/>
              </a:spcBef>
              <a:spcAft>
                <a:spcPts val="0"/>
              </a:spcAft>
              <a:buClr>
                <a:schemeClr val="accent1"/>
              </a:buClr>
              <a:buSzPts val="3300"/>
              <a:buFont typeface="Corbel"/>
              <a:buNone/>
            </a:pPr>
            <a:r>
              <a:rPr lang="en-US" b="1" dirty="0"/>
              <a:t>EXPENSES Broken Down By Program &amp; Committee</a:t>
            </a:r>
            <a:endParaRPr b="1" dirty="0"/>
          </a:p>
        </p:txBody>
      </p:sp>
      <p:pic>
        <p:nvPicPr>
          <p:cNvPr id="162" name="Google Shape;162;g3a26b2346bf_0_13" title="Screenshot 2026-01-09 at 1.07.38 PM.png"/>
          <p:cNvPicPr preferRelativeResize="0"/>
          <p:nvPr/>
        </p:nvPicPr>
        <p:blipFill>
          <a:blip r:embed="rId3">
            <a:alphaModFix/>
          </a:blip>
          <a:stretch>
            <a:fillRect/>
          </a:stretch>
        </p:blipFill>
        <p:spPr>
          <a:xfrm>
            <a:off x="371400" y="152850"/>
            <a:ext cx="4355249" cy="4789424"/>
          </a:xfrm>
          <a:prstGeom prst="rect">
            <a:avLst/>
          </a:prstGeom>
          <a:noFill/>
          <a:ln>
            <a:noFill/>
          </a:ln>
        </p:spPr>
      </p:pic>
      <p:sp>
        <p:nvSpPr>
          <p:cNvPr id="2" name="Rectangle 1">
            <a:extLst>
              <a:ext uri="{FF2B5EF4-FFF2-40B4-BE49-F238E27FC236}">
                <a16:creationId xmlns:a16="http://schemas.microsoft.com/office/drawing/2014/main" id="{071D467A-CB72-E735-19DF-68BA12B05E25}"/>
              </a:ext>
            </a:extLst>
          </p:cNvPr>
          <p:cNvSpPr/>
          <p:nvPr/>
        </p:nvSpPr>
        <p:spPr>
          <a:xfrm>
            <a:off x="4381996" y="576375"/>
            <a:ext cx="344654" cy="43658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pic>
        <p:nvPicPr>
          <p:cNvPr id="167" name="Google Shape;167;g3b5e90e73bc_0_16" title="Screenshot 2026-01-09 at 1.07.51 PM.png"/>
          <p:cNvPicPr preferRelativeResize="0"/>
          <p:nvPr/>
        </p:nvPicPr>
        <p:blipFill>
          <a:blip r:embed="rId3">
            <a:alphaModFix/>
          </a:blip>
          <a:stretch>
            <a:fillRect/>
          </a:stretch>
        </p:blipFill>
        <p:spPr>
          <a:xfrm>
            <a:off x="1493512" y="678275"/>
            <a:ext cx="6156976" cy="3725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a26b2346bf_0_48"/>
          <p:cNvSpPr txBox="1">
            <a:spLocks noGrp="1"/>
          </p:cNvSpPr>
          <p:nvPr>
            <p:ph type="title"/>
          </p:nvPr>
        </p:nvSpPr>
        <p:spPr>
          <a:xfrm>
            <a:off x="857250" y="457200"/>
            <a:ext cx="3089700" cy="101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BYM Non Camp Income</a:t>
            </a:r>
            <a:endParaRPr dirty="0"/>
          </a:p>
        </p:txBody>
      </p:sp>
      <p:sp>
        <p:nvSpPr>
          <p:cNvPr id="173" name="Google Shape;173;g3a26b2346bf_0_48"/>
          <p:cNvSpPr txBox="1">
            <a:spLocks noGrp="1"/>
          </p:cNvSpPr>
          <p:nvPr>
            <p:ph type="title"/>
          </p:nvPr>
        </p:nvSpPr>
        <p:spPr>
          <a:xfrm>
            <a:off x="4541675" y="300013"/>
            <a:ext cx="4072800" cy="111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BYM Non Camp Expenses</a:t>
            </a:r>
            <a:endParaRPr dirty="0"/>
          </a:p>
        </p:txBody>
      </p:sp>
      <p:pic>
        <p:nvPicPr>
          <p:cNvPr id="174" name="Google Shape;174;g3a26b2346bf_0_48" title="Points scored"/>
          <p:cNvPicPr preferRelativeResize="0"/>
          <p:nvPr/>
        </p:nvPicPr>
        <p:blipFill>
          <a:blip r:embed="rId3">
            <a:alphaModFix/>
          </a:blip>
          <a:stretch>
            <a:fillRect/>
          </a:stretch>
        </p:blipFill>
        <p:spPr>
          <a:xfrm>
            <a:off x="4541675" y="1284000"/>
            <a:ext cx="4419012" cy="2732424"/>
          </a:xfrm>
          <a:prstGeom prst="rect">
            <a:avLst/>
          </a:prstGeom>
          <a:noFill/>
          <a:ln>
            <a:noFill/>
          </a:ln>
        </p:spPr>
      </p:pic>
      <p:sp>
        <p:nvSpPr>
          <p:cNvPr id="175" name="Google Shape;175;g3a26b2346bf_0_48"/>
          <p:cNvSpPr txBox="1"/>
          <p:nvPr/>
        </p:nvSpPr>
        <p:spPr>
          <a:xfrm>
            <a:off x="4314275" y="3813900"/>
            <a:ext cx="4527600" cy="9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50">
                <a:solidFill>
                  <a:schemeClr val="accent1"/>
                </a:solidFill>
                <a:latin typeface="Corbel"/>
                <a:ea typeface="Corbel"/>
                <a:cs typeface="Corbel"/>
                <a:sym typeface="Corbel"/>
              </a:rPr>
              <a:t>Of total BYM expenses, about $150,000 - or 16% - are in-kind services supporting camp, including bookkeeping &amp; accounting, HR, compliance, fundraising, telecom, etc.</a:t>
            </a:r>
            <a:endParaRPr sz="1650">
              <a:solidFill>
                <a:schemeClr val="accent1"/>
              </a:solidFill>
              <a:latin typeface="Corbel"/>
              <a:ea typeface="Corbel"/>
              <a:cs typeface="Corbel"/>
              <a:sym typeface="Corbel"/>
            </a:endParaRPr>
          </a:p>
        </p:txBody>
      </p:sp>
      <p:pic>
        <p:nvPicPr>
          <p:cNvPr id="176" name="Google Shape;176;g3a26b2346bf_0_48" title="Chart"/>
          <p:cNvPicPr preferRelativeResize="0"/>
          <p:nvPr/>
        </p:nvPicPr>
        <p:blipFill>
          <a:blip r:embed="rId4">
            <a:alphaModFix/>
          </a:blip>
          <a:stretch>
            <a:fillRect/>
          </a:stretch>
        </p:blipFill>
        <p:spPr>
          <a:xfrm>
            <a:off x="304800" y="1410613"/>
            <a:ext cx="4009476" cy="24791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200"/>
              <a:buFont typeface="Corbel"/>
              <a:buNone/>
            </a:pPr>
            <a:r>
              <a:rPr lang="en-US" sz="3200"/>
              <a:t>Policy on Contributions to Outside Orgs</a:t>
            </a:r>
            <a:endParaRPr/>
          </a:p>
        </p:txBody>
      </p:sp>
      <p:sp>
        <p:nvSpPr>
          <p:cNvPr id="182" name="Google Shape;182;p9"/>
          <p:cNvSpPr txBox="1">
            <a:spLocks noGrp="1"/>
          </p:cNvSpPr>
          <p:nvPr>
            <p:ph type="body" idx="1"/>
          </p:nvPr>
        </p:nvSpPr>
        <p:spPr>
          <a:xfrm>
            <a:off x="857251" y="1543050"/>
            <a:ext cx="7404653" cy="3028950"/>
          </a:xfrm>
          <a:prstGeom prst="rect">
            <a:avLst/>
          </a:prstGeom>
          <a:noFill/>
          <a:ln>
            <a:noFill/>
          </a:ln>
        </p:spPr>
        <p:txBody>
          <a:bodyPr spcFirstLastPara="1" wrap="square" lIns="91425" tIns="45700" rIns="91425" bIns="45700" anchor="t" anchorCtr="0">
            <a:normAutofit lnSpcReduction="10000"/>
          </a:bodyPr>
          <a:lstStyle/>
          <a:p>
            <a:pPr marL="342900" lvl="1" indent="-137159" algn="l" rtl="0">
              <a:lnSpc>
                <a:spcPct val="90000"/>
              </a:lnSpc>
              <a:spcBef>
                <a:spcPts val="0"/>
              </a:spcBef>
              <a:spcAft>
                <a:spcPts val="0"/>
              </a:spcAft>
              <a:buSzPts val="1600"/>
              <a:buChar char="•"/>
            </a:pPr>
            <a:r>
              <a:rPr lang="en-US" sz="2000">
                <a:solidFill>
                  <a:schemeClr val="dk1"/>
                </a:solidFill>
              </a:rPr>
              <a:t>BYM contributes about 5% of apportionment income to outside orgs, with the bulk of that amount going towards the 3 Quaker orgs where BYM is a member and the rest shared equally among the other orgs</a:t>
            </a:r>
            <a:endParaRPr/>
          </a:p>
          <a:p>
            <a:pPr marL="150876" lvl="1" indent="0" algn="l" rtl="0">
              <a:lnSpc>
                <a:spcPct val="90000"/>
              </a:lnSpc>
              <a:spcBef>
                <a:spcPts val="450"/>
              </a:spcBef>
              <a:spcAft>
                <a:spcPts val="0"/>
              </a:spcAft>
              <a:buSzPts val="1600"/>
              <a:buNone/>
            </a:pPr>
            <a:endParaRPr sz="2000">
              <a:solidFill>
                <a:schemeClr val="dk1"/>
              </a:solidFill>
            </a:endParaRPr>
          </a:p>
          <a:p>
            <a:pPr marL="342900" lvl="1" indent="-137159" algn="l" rtl="0">
              <a:lnSpc>
                <a:spcPct val="90000"/>
              </a:lnSpc>
              <a:spcBef>
                <a:spcPts val="450"/>
              </a:spcBef>
              <a:spcAft>
                <a:spcPts val="0"/>
              </a:spcAft>
              <a:buSzPts val="1600"/>
              <a:buChar char="•"/>
            </a:pPr>
            <a:r>
              <a:rPr lang="en-US" sz="2000">
                <a:solidFill>
                  <a:schemeClr val="dk1"/>
                </a:solidFill>
              </a:rPr>
              <a:t>We expect about $564,000 in Apportionment income in 2026  </a:t>
            </a:r>
            <a:endParaRPr/>
          </a:p>
          <a:p>
            <a:pPr marL="342900" lvl="1" indent="-137159" algn="l" rtl="0">
              <a:lnSpc>
                <a:spcPct val="90000"/>
              </a:lnSpc>
              <a:spcBef>
                <a:spcPts val="450"/>
              </a:spcBef>
              <a:spcAft>
                <a:spcPts val="0"/>
              </a:spcAft>
              <a:buSzPts val="1600"/>
              <a:buChar char="•"/>
            </a:pPr>
            <a:r>
              <a:rPr lang="en-US" sz="2000">
                <a:solidFill>
                  <a:schemeClr val="dk1"/>
                </a:solidFill>
              </a:rPr>
              <a:t>Five percent  = $28,200</a:t>
            </a:r>
            <a:endParaRPr/>
          </a:p>
          <a:p>
            <a:pPr marL="342900" lvl="1" indent="-172720" algn="l" rtl="0">
              <a:lnSpc>
                <a:spcPct val="90000"/>
              </a:lnSpc>
              <a:spcBef>
                <a:spcPts val="0"/>
              </a:spcBef>
              <a:spcAft>
                <a:spcPts val="0"/>
              </a:spcAft>
              <a:buClr>
                <a:schemeClr val="dk1"/>
              </a:buClr>
              <a:buSzPts val="2000"/>
              <a:buChar char="•"/>
            </a:pPr>
            <a:r>
              <a:rPr lang="en-US" sz="2000">
                <a:solidFill>
                  <a:schemeClr val="dk1"/>
                </a:solidFill>
              </a:rPr>
              <a:t>$25,000 to be shared among 3 member orgs</a:t>
            </a:r>
            <a:endParaRPr sz="2000">
              <a:solidFill>
                <a:schemeClr val="dk1"/>
              </a:solidFill>
            </a:endParaRPr>
          </a:p>
          <a:p>
            <a:pPr marL="342900" lvl="1" indent="-172720" algn="l" rtl="0">
              <a:lnSpc>
                <a:spcPct val="90000"/>
              </a:lnSpc>
              <a:spcBef>
                <a:spcPts val="0"/>
              </a:spcBef>
              <a:spcAft>
                <a:spcPts val="0"/>
              </a:spcAft>
              <a:buClr>
                <a:schemeClr val="dk1"/>
              </a:buClr>
              <a:buSzPts val="2000"/>
              <a:buChar char="•"/>
            </a:pPr>
            <a:r>
              <a:rPr lang="en-US" sz="2000">
                <a:solidFill>
                  <a:schemeClr val="dk1"/>
                </a:solidFill>
              </a:rPr>
              <a:t>$3,200 to share among other orgs (BYM Peace &amp; Social Concerns will be asked to discern 2026 small gifts and bring proposal to June Interim Meeting)</a:t>
            </a:r>
            <a:endParaRPr/>
          </a:p>
          <a:p>
            <a:pPr marL="171450" lvl="0" indent="-53339" algn="l" rtl="0">
              <a:lnSpc>
                <a:spcPct val="90000"/>
              </a:lnSpc>
              <a:spcBef>
                <a:spcPts val="1350"/>
              </a:spcBef>
              <a:spcAft>
                <a:spcPts val="0"/>
              </a:spcAft>
              <a:buSzPts val="132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86"/>
        <p:cNvGrpSpPr/>
        <p:nvPr/>
      </p:nvGrpSpPr>
      <p:grpSpPr>
        <a:xfrm>
          <a:off x="0" y="0"/>
          <a:ext cx="0" cy="0"/>
          <a:chOff x="0" y="0"/>
          <a:chExt cx="0" cy="0"/>
        </a:xfrm>
      </p:grpSpPr>
      <p:sp>
        <p:nvSpPr>
          <p:cNvPr id="187" name="Google Shape;187;p10"/>
          <p:cNvSpPr txBox="1"/>
          <p:nvPr/>
        </p:nvSpPr>
        <p:spPr>
          <a:xfrm>
            <a:off x="2030654" y="409170"/>
            <a:ext cx="47921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1"/>
                </a:solidFill>
                <a:latin typeface="Corbel"/>
                <a:ea typeface="Corbel"/>
                <a:cs typeface="Corbel"/>
                <a:sym typeface="Corbel"/>
              </a:rPr>
              <a:t>2026 Contributions to Outside Orgs</a:t>
            </a:r>
            <a:endParaRPr/>
          </a:p>
        </p:txBody>
      </p:sp>
      <p:sp>
        <p:nvSpPr>
          <p:cNvPr id="188" name="Google Shape;188;p10"/>
          <p:cNvSpPr txBox="1"/>
          <p:nvPr/>
        </p:nvSpPr>
        <p:spPr>
          <a:xfrm>
            <a:off x="904950" y="1200450"/>
            <a:ext cx="7563000" cy="29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50">
                <a:solidFill>
                  <a:schemeClr val="accent1"/>
                </a:solidFill>
                <a:latin typeface="Corbel"/>
                <a:ea typeface="Corbel"/>
                <a:cs typeface="Corbel"/>
                <a:sym typeface="Corbel"/>
              </a:rPr>
              <a:t>Friends General Conference			$10,000</a:t>
            </a:r>
            <a:br>
              <a:rPr lang="en-US" sz="1650">
                <a:solidFill>
                  <a:schemeClr val="accent1"/>
                </a:solidFill>
                <a:latin typeface="Corbel"/>
                <a:ea typeface="Corbel"/>
                <a:cs typeface="Corbel"/>
                <a:sym typeface="Corbel"/>
              </a:rPr>
            </a:br>
            <a:endParaRPr sz="1650">
              <a:solidFill>
                <a:schemeClr val="accent1"/>
              </a:solidFill>
              <a:latin typeface="Corbel"/>
              <a:ea typeface="Corbel"/>
              <a:cs typeface="Corbel"/>
              <a:sym typeface="Corbel"/>
            </a:endParaRPr>
          </a:p>
          <a:p>
            <a:pPr marL="0" lvl="0" indent="0" algn="l" rtl="0">
              <a:spcBef>
                <a:spcPts val="0"/>
              </a:spcBef>
              <a:spcAft>
                <a:spcPts val="0"/>
              </a:spcAft>
              <a:buNone/>
            </a:pPr>
            <a:r>
              <a:rPr lang="en-US" sz="1650">
                <a:solidFill>
                  <a:schemeClr val="accent1"/>
                </a:solidFill>
                <a:latin typeface="Corbel"/>
                <a:ea typeface="Corbel"/>
                <a:cs typeface="Corbel"/>
                <a:sym typeface="Corbel"/>
              </a:rPr>
              <a:t>Friends United Meeting				$10,000</a:t>
            </a:r>
            <a:br>
              <a:rPr lang="en-US" sz="1650">
                <a:solidFill>
                  <a:schemeClr val="accent1"/>
                </a:solidFill>
                <a:latin typeface="Corbel"/>
                <a:ea typeface="Corbel"/>
                <a:cs typeface="Corbel"/>
                <a:sym typeface="Corbel"/>
              </a:rPr>
            </a:br>
            <a:endParaRPr sz="1650">
              <a:solidFill>
                <a:schemeClr val="accent1"/>
              </a:solidFill>
              <a:latin typeface="Corbel"/>
              <a:ea typeface="Corbel"/>
              <a:cs typeface="Corbel"/>
              <a:sym typeface="Corbel"/>
            </a:endParaRPr>
          </a:p>
          <a:p>
            <a:pPr marL="0" lvl="0" indent="0" algn="l" rtl="0">
              <a:spcBef>
                <a:spcPts val="0"/>
              </a:spcBef>
              <a:spcAft>
                <a:spcPts val="0"/>
              </a:spcAft>
              <a:buNone/>
            </a:pPr>
            <a:r>
              <a:rPr lang="en-US" sz="1650">
                <a:solidFill>
                  <a:schemeClr val="accent1"/>
                </a:solidFill>
                <a:latin typeface="Corbel"/>
                <a:ea typeface="Corbel"/>
                <a:cs typeface="Corbel"/>
                <a:sym typeface="Corbel"/>
              </a:rPr>
              <a:t>Friends World Committee				$  5,000</a:t>
            </a:r>
            <a:br>
              <a:rPr lang="en-US" sz="1650">
                <a:solidFill>
                  <a:schemeClr val="accent1"/>
                </a:solidFill>
                <a:latin typeface="Corbel"/>
                <a:ea typeface="Corbel"/>
                <a:cs typeface="Corbel"/>
                <a:sym typeface="Corbel"/>
              </a:rPr>
            </a:br>
            <a:endParaRPr sz="1650">
              <a:solidFill>
                <a:schemeClr val="accent1"/>
              </a:solidFill>
              <a:latin typeface="Corbel"/>
              <a:ea typeface="Corbel"/>
              <a:cs typeface="Corbel"/>
              <a:sym typeface="Corbel"/>
            </a:endParaRPr>
          </a:p>
          <a:p>
            <a:pPr marL="0" lvl="0" indent="0" algn="l" rtl="0">
              <a:spcBef>
                <a:spcPts val="0"/>
              </a:spcBef>
              <a:spcAft>
                <a:spcPts val="0"/>
              </a:spcAft>
              <a:buNone/>
            </a:pPr>
            <a:r>
              <a:rPr lang="en-US" sz="1650">
                <a:solidFill>
                  <a:schemeClr val="accent1"/>
                </a:solidFill>
                <a:latin typeface="Corbel"/>
                <a:ea typeface="Corbel"/>
                <a:cs typeface="Corbel"/>
                <a:sym typeface="Corbel"/>
              </a:rPr>
              <a:t>P&amp;SC Contributions					$  3,200</a:t>
            </a:r>
            <a:br>
              <a:rPr lang="en-US" sz="1650">
                <a:solidFill>
                  <a:schemeClr val="accent1"/>
                </a:solidFill>
                <a:latin typeface="Corbel"/>
                <a:ea typeface="Corbel"/>
                <a:cs typeface="Corbel"/>
                <a:sym typeface="Corbel"/>
              </a:rPr>
            </a:br>
            <a:r>
              <a:rPr lang="en-US" sz="1650" i="1">
                <a:solidFill>
                  <a:schemeClr val="accent1"/>
                </a:solidFill>
                <a:latin typeface="Corbel"/>
                <a:ea typeface="Corbel"/>
                <a:cs typeface="Corbel"/>
                <a:sym typeface="Corbel"/>
              </a:rPr>
              <a:t>BYM Peace &amp; Social Concerns will recommend how to distribute this amount among the smaller organizations to whom BYM sends representatives. S&amp;F will bring that finalized list for approval to a future Interim Meeting. </a:t>
            </a:r>
            <a:endParaRPr sz="1650" i="1">
              <a:solidFill>
                <a:schemeClr val="accent1"/>
              </a:solidFill>
              <a:latin typeface="Corbel"/>
              <a:ea typeface="Corbel"/>
              <a:cs typeface="Corbel"/>
              <a:sym typeface="Corbel"/>
            </a:endParaRPr>
          </a:p>
          <a:p>
            <a:pPr marL="0" lvl="0" indent="0" algn="l" rtl="0">
              <a:spcBef>
                <a:spcPts val="0"/>
              </a:spcBef>
              <a:spcAft>
                <a:spcPts val="0"/>
              </a:spcAft>
              <a:buNone/>
            </a:pPr>
            <a:endParaRPr sz="1650">
              <a:solidFill>
                <a:schemeClr val="accent1"/>
              </a:solidFill>
              <a:latin typeface="Corbel"/>
              <a:ea typeface="Corbel"/>
              <a:cs typeface="Corbel"/>
              <a:sym typeface="Corbel"/>
            </a:endParaRPr>
          </a:p>
          <a:p>
            <a:pPr marL="0" lvl="0" indent="0" algn="l" rtl="0">
              <a:spcBef>
                <a:spcPts val="0"/>
              </a:spcBef>
              <a:spcAft>
                <a:spcPts val="0"/>
              </a:spcAft>
              <a:buNone/>
            </a:pPr>
            <a:r>
              <a:rPr lang="en-US" sz="1650">
                <a:solidFill>
                  <a:schemeClr val="accent1"/>
                </a:solidFill>
                <a:latin typeface="Corbel"/>
                <a:ea typeface="Corbel"/>
                <a:cs typeface="Corbel"/>
                <a:sym typeface="Corbel"/>
              </a:rPr>
              <a:t>Reparations Action WG Contributions	$      TBD</a:t>
            </a:r>
            <a:endParaRPr sz="1650">
              <a:solidFill>
                <a:schemeClr val="accent1"/>
              </a:solidFill>
              <a:latin typeface="Corbel"/>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92"/>
        <p:cNvGrpSpPr/>
        <p:nvPr/>
      </p:nvGrpSpPr>
      <p:grpSpPr>
        <a:xfrm>
          <a:off x="0" y="0"/>
          <a:ext cx="0" cy="0"/>
          <a:chOff x="0" y="0"/>
          <a:chExt cx="0" cy="0"/>
        </a:xfrm>
      </p:grpSpPr>
      <p:sp>
        <p:nvSpPr>
          <p:cNvPr id="193" name="Google Shape;193;g3b01f9ea3c3_0_0"/>
          <p:cNvSpPr txBox="1"/>
          <p:nvPr/>
        </p:nvSpPr>
        <p:spPr>
          <a:xfrm>
            <a:off x="2030654" y="409170"/>
            <a:ext cx="4792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accent1"/>
                </a:solidFill>
                <a:latin typeface="Corbel"/>
                <a:ea typeface="Corbel"/>
                <a:cs typeface="Corbel"/>
                <a:sym typeface="Corbel"/>
              </a:rPr>
              <a:t>2026 Grants &amp; Scholarships</a:t>
            </a:r>
            <a:endParaRPr/>
          </a:p>
        </p:txBody>
      </p:sp>
      <p:sp>
        <p:nvSpPr>
          <p:cNvPr id="194" name="Google Shape;194;g3b01f9ea3c3_0_0"/>
          <p:cNvSpPr txBox="1"/>
          <p:nvPr/>
        </p:nvSpPr>
        <p:spPr>
          <a:xfrm>
            <a:off x="904950" y="1200450"/>
            <a:ext cx="7563000" cy="29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50" b="1">
                <a:solidFill>
                  <a:schemeClr val="accent1"/>
                </a:solidFill>
                <a:latin typeface="Corbel"/>
                <a:ea typeface="Corbel"/>
                <a:cs typeface="Corbel"/>
                <a:sym typeface="Corbel"/>
              </a:rPr>
              <a:t>BYM Educational Grants						$21,000</a:t>
            </a:r>
            <a:endParaRPr sz="1850" b="1">
              <a:solidFill>
                <a:schemeClr val="accent1"/>
              </a:solidFill>
              <a:latin typeface="Corbel"/>
              <a:ea typeface="Corbel"/>
              <a:cs typeface="Corbel"/>
              <a:sym typeface="Corbel"/>
            </a:endParaRPr>
          </a:p>
          <a:p>
            <a:pPr marL="0" lvl="0" indent="0" algn="l" rtl="0">
              <a:spcBef>
                <a:spcPts val="0"/>
              </a:spcBef>
              <a:spcAft>
                <a:spcPts val="0"/>
              </a:spcAft>
              <a:buNone/>
            </a:pPr>
            <a:r>
              <a:rPr lang="en-US" sz="1650" i="1">
                <a:solidFill>
                  <a:schemeClr val="accent1"/>
                </a:solidFill>
                <a:latin typeface="Corbel"/>
                <a:ea typeface="Corbel"/>
                <a:cs typeface="Corbel"/>
                <a:sym typeface="Corbel"/>
              </a:rPr>
              <a:t>Undergraduate and trade school scholarships. Open to children affiliated with BYM Monthly Meetings. </a:t>
            </a:r>
            <a:endParaRPr sz="1650" i="1">
              <a:solidFill>
                <a:schemeClr val="accent1"/>
              </a:solidFill>
              <a:latin typeface="Corbel"/>
              <a:ea typeface="Corbel"/>
              <a:cs typeface="Corbel"/>
              <a:sym typeface="Corbel"/>
            </a:endParaRPr>
          </a:p>
          <a:p>
            <a:pPr marL="0" lvl="0" indent="0" algn="l" rtl="0">
              <a:spcBef>
                <a:spcPts val="0"/>
              </a:spcBef>
              <a:spcAft>
                <a:spcPts val="0"/>
              </a:spcAft>
              <a:buNone/>
            </a:pPr>
            <a:endParaRPr sz="1650">
              <a:solidFill>
                <a:schemeClr val="accent1"/>
              </a:solidFill>
              <a:latin typeface="Corbel"/>
              <a:ea typeface="Corbel"/>
              <a:cs typeface="Corbel"/>
              <a:sym typeface="Corbel"/>
            </a:endParaRPr>
          </a:p>
          <a:p>
            <a:pPr marL="0" lvl="0" indent="0" algn="l" rtl="0">
              <a:spcBef>
                <a:spcPts val="0"/>
              </a:spcBef>
              <a:spcAft>
                <a:spcPts val="0"/>
              </a:spcAft>
              <a:buNone/>
            </a:pPr>
            <a:r>
              <a:rPr lang="en-US" sz="1850" b="1">
                <a:solidFill>
                  <a:schemeClr val="accent1"/>
                </a:solidFill>
                <a:latin typeface="Corbel"/>
                <a:ea typeface="Corbel"/>
                <a:cs typeface="Corbel"/>
                <a:sym typeface="Corbel"/>
              </a:rPr>
              <a:t>Sue Thomas Turner Quaker Education Grants		$20,000</a:t>
            </a:r>
            <a:endParaRPr sz="1850" b="1">
              <a:solidFill>
                <a:schemeClr val="accent1"/>
              </a:solidFill>
              <a:latin typeface="Corbel"/>
              <a:ea typeface="Corbel"/>
              <a:cs typeface="Corbel"/>
              <a:sym typeface="Corbel"/>
            </a:endParaRPr>
          </a:p>
          <a:p>
            <a:pPr marL="0" lvl="0" indent="0" algn="l" rtl="0">
              <a:lnSpc>
                <a:spcPct val="115000"/>
              </a:lnSpc>
              <a:spcBef>
                <a:spcPts val="0"/>
              </a:spcBef>
              <a:spcAft>
                <a:spcPts val="0"/>
              </a:spcAft>
              <a:buNone/>
            </a:pPr>
            <a:r>
              <a:rPr lang="en-US" sz="1500" i="1">
                <a:solidFill>
                  <a:schemeClr val="accent1"/>
                </a:solidFill>
                <a:latin typeface="Corbel"/>
                <a:ea typeface="Corbel"/>
                <a:cs typeface="Corbel"/>
                <a:sym typeface="Corbel"/>
              </a:rPr>
              <a:t>To support the understanding and use of Quaker faith and practice in school communities.</a:t>
            </a:r>
            <a:endParaRPr sz="1500" i="1">
              <a:solidFill>
                <a:schemeClr val="accent1"/>
              </a:solidFill>
              <a:latin typeface="Corbel"/>
              <a:ea typeface="Corbel"/>
              <a:cs typeface="Corbel"/>
              <a:sym typeface="Corbel"/>
            </a:endParaRPr>
          </a:p>
          <a:p>
            <a:pPr marL="0" lvl="0" indent="0" algn="l" rtl="0">
              <a:spcBef>
                <a:spcPts val="1800"/>
              </a:spcBef>
              <a:spcAft>
                <a:spcPts val="0"/>
              </a:spcAft>
              <a:buNone/>
            </a:pPr>
            <a:endParaRPr sz="1650" b="1" i="1">
              <a:solidFill>
                <a:schemeClr val="accent1"/>
              </a:solidFill>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868649" y="226332"/>
            <a:ext cx="7406700" cy="101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dirty="0"/>
              <a:t>How Our Budget Supports Our Values</a:t>
            </a:r>
            <a:endParaRPr dirty="0"/>
          </a:p>
        </p:txBody>
      </p:sp>
      <p:sp>
        <p:nvSpPr>
          <p:cNvPr id="200" name="Google Shape;200;p12"/>
          <p:cNvSpPr txBox="1">
            <a:spLocks noGrp="1"/>
          </p:cNvSpPr>
          <p:nvPr>
            <p:ph type="body" idx="1"/>
          </p:nvPr>
        </p:nvSpPr>
        <p:spPr>
          <a:xfrm>
            <a:off x="553220" y="924630"/>
            <a:ext cx="8037557" cy="36234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600" b="1" dirty="0">
                <a:solidFill>
                  <a:srgbClr val="888888"/>
                </a:solidFill>
                <a:latin typeface="Calibri"/>
                <a:ea typeface="Calibri"/>
                <a:cs typeface="Calibri"/>
                <a:sym typeface="Calibri"/>
              </a:rPr>
              <a:t>Being a good employer</a:t>
            </a:r>
            <a:endParaRPr b="1" dirty="0">
              <a:solidFill>
                <a:srgbClr val="888888"/>
              </a:solidFill>
            </a:endParaRPr>
          </a:p>
          <a:p>
            <a:pPr marL="342900" lvl="1" indent="-137159" algn="l" rtl="0">
              <a:lnSpc>
                <a:spcPct val="90000"/>
              </a:lnSpc>
              <a:spcBef>
                <a:spcPts val="150"/>
              </a:spcBef>
              <a:spcAft>
                <a:spcPts val="0"/>
              </a:spcAft>
              <a:buSzPts val="1280"/>
              <a:buFont typeface="Courier New"/>
              <a:buChar char="o"/>
            </a:pPr>
            <a:r>
              <a:rPr lang="en-US" sz="1600" b="1" dirty="0">
                <a:solidFill>
                  <a:schemeClr val="accent4"/>
                </a:solidFill>
                <a:latin typeface="Calibri"/>
                <a:ea typeface="Calibri"/>
                <a:cs typeface="Calibri"/>
                <a:sym typeface="Calibri"/>
              </a:rPr>
              <a:t> COLA increase for 2026 = 4%</a:t>
            </a:r>
            <a:br>
              <a:rPr lang="en-US" sz="1600" b="1" dirty="0">
                <a:solidFill>
                  <a:schemeClr val="accent4"/>
                </a:solidFill>
                <a:latin typeface="Calibri"/>
                <a:ea typeface="Calibri"/>
                <a:cs typeface="Calibri"/>
                <a:sym typeface="Calibri"/>
              </a:rPr>
            </a:br>
            <a:r>
              <a:rPr lang="en-US" sz="1600" b="1" dirty="0">
                <a:solidFill>
                  <a:schemeClr val="accent4"/>
                </a:solidFill>
                <a:latin typeface="Calibri"/>
                <a:ea typeface="Calibri"/>
                <a:cs typeface="Calibri"/>
                <a:sym typeface="Calibri"/>
              </a:rPr>
              <a:t>	</a:t>
            </a:r>
            <a:r>
              <a:rPr lang="en-US" sz="1600" b="1" i="1" dirty="0">
                <a:solidFill>
                  <a:schemeClr val="accent4"/>
                </a:solidFill>
                <a:latin typeface="Calibri"/>
                <a:ea typeface="Calibri"/>
                <a:cs typeface="Calibri"/>
                <a:sym typeface="Calibri"/>
              </a:rPr>
              <a:t>except </a:t>
            </a:r>
            <a:r>
              <a:rPr lang="en-US" sz="1600" b="1" i="1" dirty="0" err="1">
                <a:solidFill>
                  <a:schemeClr val="accent4"/>
                </a:solidFill>
                <a:latin typeface="Calibri"/>
                <a:ea typeface="Calibri"/>
                <a:cs typeface="Calibri"/>
                <a:sym typeface="Calibri"/>
              </a:rPr>
              <a:t>GenSec</a:t>
            </a:r>
            <a:r>
              <a:rPr lang="en-US" sz="1600" b="1" i="1" dirty="0">
                <a:solidFill>
                  <a:schemeClr val="accent4"/>
                </a:solidFill>
                <a:latin typeface="Calibri"/>
                <a:ea typeface="Calibri"/>
                <a:cs typeface="Calibri"/>
                <a:sym typeface="Calibri"/>
              </a:rPr>
              <a:t>, who will receive 0-2% COLA depending on camp income</a:t>
            </a:r>
            <a:endParaRPr i="1" dirty="0"/>
          </a:p>
          <a:p>
            <a:pPr marL="342900" lvl="1" indent="-137159" algn="l" rtl="0">
              <a:lnSpc>
                <a:spcPct val="90000"/>
              </a:lnSpc>
              <a:spcBef>
                <a:spcPts val="450"/>
              </a:spcBef>
              <a:spcAft>
                <a:spcPts val="0"/>
              </a:spcAft>
              <a:buSzPts val="1280"/>
              <a:buFont typeface="Courier New"/>
              <a:buChar char="o"/>
            </a:pPr>
            <a:r>
              <a:rPr lang="en-US" sz="1600" b="1" dirty="0">
                <a:solidFill>
                  <a:schemeClr val="accent4"/>
                </a:solidFill>
                <a:latin typeface="Calibri"/>
                <a:ea typeface="Calibri"/>
                <a:cs typeface="Calibri"/>
                <a:sym typeface="Calibri"/>
              </a:rPr>
              <a:t> BYM provides full benefits to all staff who work year-round and at least half-time</a:t>
            </a:r>
          </a:p>
          <a:p>
            <a:pPr marL="342900" lvl="1" indent="-137159" algn="l" rtl="0">
              <a:lnSpc>
                <a:spcPct val="90000"/>
              </a:lnSpc>
              <a:spcBef>
                <a:spcPts val="450"/>
              </a:spcBef>
              <a:spcAft>
                <a:spcPts val="0"/>
              </a:spcAft>
              <a:buSzPts val="1280"/>
              <a:buFont typeface="Courier New"/>
              <a:buChar char="o"/>
            </a:pPr>
            <a:r>
              <a:rPr lang="en-US" sz="1600" b="1" dirty="0">
                <a:solidFill>
                  <a:schemeClr val="accent4"/>
                </a:solidFill>
                <a:latin typeface="Calibri"/>
                <a:cs typeface="Calibri"/>
                <a:sym typeface="Calibri"/>
              </a:rPr>
              <a:t>Needed Staff reductions are instituted with adequate notice</a:t>
            </a:r>
            <a:endParaRPr dirty="0"/>
          </a:p>
          <a:p>
            <a:pPr marL="0" lvl="0" indent="0" algn="l" rtl="0">
              <a:lnSpc>
                <a:spcPct val="100000"/>
              </a:lnSpc>
              <a:spcBef>
                <a:spcPts val="1350"/>
              </a:spcBef>
              <a:spcAft>
                <a:spcPts val="0"/>
              </a:spcAft>
              <a:buNone/>
            </a:pPr>
            <a:r>
              <a:rPr lang="en-US" sz="1600" b="1" dirty="0">
                <a:solidFill>
                  <a:schemeClr val="accent4"/>
                </a:solidFill>
                <a:latin typeface="Calibri"/>
                <a:ea typeface="Calibri"/>
                <a:cs typeface="Calibri"/>
                <a:sym typeface="Calibri"/>
              </a:rPr>
              <a:t>Being true to our commitment to be an Anti-Racist Faith organization</a:t>
            </a:r>
          </a:p>
          <a:p>
            <a:pPr marL="0" lvl="0" indent="0" algn="l" rtl="0">
              <a:lnSpc>
                <a:spcPct val="100000"/>
              </a:lnSpc>
              <a:spcBef>
                <a:spcPts val="1350"/>
              </a:spcBef>
              <a:spcAft>
                <a:spcPts val="0"/>
              </a:spcAft>
              <a:buNone/>
            </a:pPr>
            <a:r>
              <a:rPr lang="en-US" sz="1600" b="1" dirty="0">
                <a:solidFill>
                  <a:schemeClr val="accent4"/>
                </a:solidFill>
                <a:latin typeface="Calibri"/>
                <a:ea typeface="Calibri"/>
                <a:cs typeface="Calibri"/>
                <a:sym typeface="Calibri"/>
              </a:rPr>
              <a:t>In 2026, 13% or $121,000 of the BYM Non CMP budget will be spent on anti-racism priorities. </a:t>
            </a:r>
            <a:endParaRPr dirty="0"/>
          </a:p>
          <a:p>
            <a:pPr marL="342900" lvl="1" indent="-137159" algn="l" rtl="0">
              <a:lnSpc>
                <a:spcPct val="100000"/>
              </a:lnSpc>
              <a:spcBef>
                <a:spcPts val="150"/>
              </a:spcBef>
              <a:spcAft>
                <a:spcPts val="0"/>
              </a:spcAft>
              <a:buSzPts val="1280"/>
              <a:buFont typeface="Courier New"/>
              <a:buChar char="o"/>
            </a:pPr>
            <a:r>
              <a:rPr lang="en-US" sz="1600" b="1" dirty="0">
                <a:solidFill>
                  <a:schemeClr val="accent4"/>
                </a:solidFill>
                <a:latin typeface="Calibri"/>
                <a:ea typeface="Calibri"/>
                <a:cs typeface="Calibri"/>
                <a:sym typeface="Calibri"/>
              </a:rPr>
              <a:t>STRIDE Program</a:t>
            </a:r>
            <a:endParaRPr dirty="0"/>
          </a:p>
          <a:p>
            <a:pPr marL="342900" lvl="1" indent="-137159" algn="l" rtl="0">
              <a:lnSpc>
                <a:spcPct val="100000"/>
              </a:lnSpc>
              <a:spcBef>
                <a:spcPts val="450"/>
              </a:spcBef>
              <a:spcAft>
                <a:spcPts val="0"/>
              </a:spcAft>
              <a:buSzPts val="1280"/>
              <a:buFont typeface="Courier New"/>
              <a:buChar char="o"/>
            </a:pPr>
            <a:r>
              <a:rPr lang="en-US" sz="1600" b="1" dirty="0">
                <a:solidFill>
                  <a:schemeClr val="accent4"/>
                </a:solidFill>
                <a:latin typeface="Calibri"/>
                <a:ea typeface="Calibri"/>
                <a:cs typeface="Calibri"/>
                <a:sym typeface="Calibri"/>
              </a:rPr>
              <a:t>Committee expenses – Working Group on Racism (62% of all Committee Expenses), Reparations Action Working Group, Indigenous Affairs Committee</a:t>
            </a:r>
            <a:endParaRPr dirty="0"/>
          </a:p>
          <a:p>
            <a:pPr marL="342900" lvl="1" indent="-137159" algn="l" rtl="0">
              <a:lnSpc>
                <a:spcPct val="100000"/>
              </a:lnSpc>
              <a:spcBef>
                <a:spcPts val="450"/>
              </a:spcBef>
              <a:spcAft>
                <a:spcPts val="0"/>
              </a:spcAft>
              <a:buSzPts val="1280"/>
              <a:buFont typeface="Courier New"/>
              <a:buChar char="o"/>
            </a:pPr>
            <a:r>
              <a:rPr lang="en-US" sz="1600" b="1" dirty="0">
                <a:solidFill>
                  <a:schemeClr val="accent4"/>
                </a:solidFill>
                <a:latin typeface="Calibri"/>
                <a:ea typeface="Calibri"/>
                <a:cs typeface="Calibri"/>
                <a:sym typeface="Calibri"/>
              </a:rPr>
              <a:t>Staff DEI work</a:t>
            </a:r>
            <a:endParaRPr dirty="0"/>
          </a:p>
          <a:p>
            <a:pPr marL="342900" lvl="1" indent="-137159" algn="l" rtl="0">
              <a:lnSpc>
                <a:spcPct val="100000"/>
              </a:lnSpc>
              <a:spcBef>
                <a:spcPts val="450"/>
              </a:spcBef>
              <a:spcAft>
                <a:spcPts val="0"/>
              </a:spcAft>
              <a:buSzPts val="1280"/>
              <a:buFont typeface="Courier New"/>
              <a:buChar char="o"/>
            </a:pPr>
            <a:r>
              <a:rPr lang="en-US" sz="1600" b="1" dirty="0">
                <a:solidFill>
                  <a:schemeClr val="accent4"/>
                </a:solidFill>
                <a:latin typeface="Calibri"/>
                <a:ea typeface="Calibri"/>
                <a:cs typeface="Calibri"/>
                <a:sym typeface="Calibri"/>
              </a:rPr>
              <a:t>Annual Session Honorariums</a:t>
            </a:r>
            <a:endParaRPr dirty="0"/>
          </a:p>
          <a:p>
            <a:pPr marL="342900" lvl="1" indent="-137159" algn="l" rtl="0">
              <a:lnSpc>
                <a:spcPct val="100000"/>
              </a:lnSpc>
              <a:spcBef>
                <a:spcPts val="450"/>
              </a:spcBef>
              <a:spcAft>
                <a:spcPts val="0"/>
              </a:spcAft>
              <a:buSzPts val="1280"/>
              <a:buFont typeface="Courier New"/>
              <a:buChar char="o"/>
            </a:pPr>
            <a:r>
              <a:rPr lang="en-US" sz="1600" b="1" dirty="0">
                <a:solidFill>
                  <a:schemeClr val="accent4"/>
                </a:solidFill>
                <a:latin typeface="Calibri"/>
                <a:ea typeface="Calibri"/>
                <a:cs typeface="Calibri"/>
                <a:sym typeface="Calibri"/>
              </a:rPr>
              <a:t>New in 2026, the </a:t>
            </a:r>
            <a:r>
              <a:rPr lang="en-US" sz="1600" b="1" dirty="0" err="1">
                <a:solidFill>
                  <a:schemeClr val="accent4"/>
                </a:solidFill>
                <a:latin typeface="Calibri"/>
                <a:ea typeface="Calibri"/>
                <a:cs typeface="Calibri"/>
                <a:sym typeface="Calibri"/>
              </a:rPr>
              <a:t>GenSec</a:t>
            </a:r>
            <a:r>
              <a:rPr lang="en-US" sz="1600" b="1" dirty="0">
                <a:solidFill>
                  <a:schemeClr val="accent4"/>
                </a:solidFill>
                <a:latin typeface="Calibri"/>
                <a:ea typeface="Calibri"/>
                <a:cs typeface="Calibri"/>
                <a:sym typeface="Calibri"/>
              </a:rPr>
              <a:t> will implement women and minority-owned vendor priority.. </a:t>
            </a:r>
            <a:endParaRPr dirty="0"/>
          </a:p>
          <a:p>
            <a:pPr marL="201168" lvl="1" indent="0" algn="l" rtl="0">
              <a:lnSpc>
                <a:spcPct val="90000"/>
              </a:lnSpc>
              <a:spcBef>
                <a:spcPts val="450"/>
              </a:spcBef>
              <a:spcAft>
                <a:spcPts val="0"/>
              </a:spcAft>
              <a:buSzPts val="1120"/>
              <a:buNone/>
            </a:pPr>
            <a:endParaRPr sz="14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a26b2346bf_0_27"/>
          <p:cNvSpPr txBox="1">
            <a:spLocks noGrp="1"/>
          </p:cNvSpPr>
          <p:nvPr>
            <p:ph type="title"/>
          </p:nvPr>
        </p:nvSpPr>
        <p:spPr>
          <a:xfrm>
            <a:off x="334100" y="566024"/>
            <a:ext cx="7406700" cy="680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Corbel"/>
              <a:buNone/>
            </a:pPr>
            <a:r>
              <a:rPr lang="en-US"/>
              <a:t>BYM Camps Budget (Camp Program &amp; Camp Property Only), </a:t>
            </a:r>
            <a:r>
              <a:rPr lang="en-US" b="1" u="sng"/>
              <a:t>INCOME</a:t>
            </a:r>
            <a:endParaRPr b="1" u="sng"/>
          </a:p>
        </p:txBody>
      </p:sp>
      <p:pic>
        <p:nvPicPr>
          <p:cNvPr id="206" name="Google Shape;206;g3a26b2346bf_0_27" title="Screenshot 2026-01-09 at 1.29.37 PM.png"/>
          <p:cNvPicPr preferRelativeResize="0"/>
          <p:nvPr/>
        </p:nvPicPr>
        <p:blipFill rotWithShape="1">
          <a:blip r:embed="rId3">
            <a:alphaModFix/>
          </a:blip>
          <a:srcRect b="43278"/>
          <a:stretch/>
        </p:blipFill>
        <p:spPr>
          <a:xfrm>
            <a:off x="2397600" y="1384801"/>
            <a:ext cx="4646224" cy="3193475"/>
          </a:xfrm>
          <a:prstGeom prst="rect">
            <a:avLst/>
          </a:prstGeom>
          <a:noFill/>
          <a:ln>
            <a:noFill/>
          </a:ln>
        </p:spPr>
      </p:pic>
      <p:sp>
        <p:nvSpPr>
          <p:cNvPr id="2" name="Rectangle 1">
            <a:extLst>
              <a:ext uri="{FF2B5EF4-FFF2-40B4-BE49-F238E27FC236}">
                <a16:creationId xmlns:a16="http://schemas.microsoft.com/office/drawing/2014/main" id="{A170CFD4-BC07-9CC2-0EBD-8BE527ED9F49}"/>
              </a:ext>
            </a:extLst>
          </p:cNvPr>
          <p:cNvSpPr/>
          <p:nvPr/>
        </p:nvSpPr>
        <p:spPr>
          <a:xfrm>
            <a:off x="6519553" y="1460665"/>
            <a:ext cx="439387" cy="31168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a26b2346bf_0_41"/>
          <p:cNvSpPr txBox="1">
            <a:spLocks noGrp="1"/>
          </p:cNvSpPr>
          <p:nvPr>
            <p:ph type="title"/>
          </p:nvPr>
        </p:nvSpPr>
        <p:spPr>
          <a:xfrm>
            <a:off x="629825" y="373450"/>
            <a:ext cx="7645500" cy="101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a:t>BYM Camps Budget (Camp Program &amp; Camp Property Only), </a:t>
            </a:r>
            <a:r>
              <a:rPr lang="en-US" b="1" u="sng"/>
              <a:t>EXPENSES</a:t>
            </a:r>
            <a:endParaRPr b="1" u="sng"/>
          </a:p>
        </p:txBody>
      </p:sp>
      <p:pic>
        <p:nvPicPr>
          <p:cNvPr id="212" name="Google Shape;212;g3a26b2346bf_0_41" title="Screenshot 2026-01-09 at 1.29.37 PM.png"/>
          <p:cNvPicPr preferRelativeResize="0"/>
          <p:nvPr/>
        </p:nvPicPr>
        <p:blipFill rotWithShape="1">
          <a:blip r:embed="rId3">
            <a:alphaModFix/>
          </a:blip>
          <a:srcRect t="57290"/>
          <a:stretch/>
        </p:blipFill>
        <p:spPr>
          <a:xfrm>
            <a:off x="2286125" y="2027726"/>
            <a:ext cx="5002476" cy="2588901"/>
          </a:xfrm>
          <a:prstGeom prst="rect">
            <a:avLst/>
          </a:prstGeom>
          <a:noFill/>
          <a:ln>
            <a:noFill/>
          </a:ln>
        </p:spPr>
      </p:pic>
      <p:pic>
        <p:nvPicPr>
          <p:cNvPr id="213" name="Google Shape;213;g3a26b2346bf_0_41" title="Screenshot 2026-01-09 at 1.07.16 PM.png"/>
          <p:cNvPicPr preferRelativeResize="0"/>
          <p:nvPr/>
        </p:nvPicPr>
        <p:blipFill rotWithShape="1">
          <a:blip r:embed="rId4">
            <a:alphaModFix/>
          </a:blip>
          <a:srcRect t="4164" b="92283"/>
          <a:stretch/>
        </p:blipFill>
        <p:spPr>
          <a:xfrm>
            <a:off x="2048925" y="1799950"/>
            <a:ext cx="5129376" cy="192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17"/>
        <p:cNvGrpSpPr/>
        <p:nvPr/>
      </p:nvGrpSpPr>
      <p:grpSpPr>
        <a:xfrm>
          <a:off x="0" y="0"/>
          <a:ext cx="0" cy="0"/>
          <a:chOff x="0" y="0"/>
          <a:chExt cx="0" cy="0"/>
        </a:xfrm>
      </p:grpSpPr>
      <p:pic>
        <p:nvPicPr>
          <p:cNvPr id="218" name="Google Shape;218;g3b5e90e73bc_0_25" title="Screenshot 2026-01-09 at 1.29.47 PM.png"/>
          <p:cNvPicPr preferRelativeResize="0"/>
          <p:nvPr/>
        </p:nvPicPr>
        <p:blipFill>
          <a:blip r:embed="rId3">
            <a:alphaModFix/>
          </a:blip>
          <a:stretch>
            <a:fillRect/>
          </a:stretch>
        </p:blipFill>
        <p:spPr>
          <a:xfrm>
            <a:off x="1314450" y="552450"/>
            <a:ext cx="6515100" cy="403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C70C-F56D-08EC-E31A-438C39A957D6}"/>
              </a:ext>
            </a:extLst>
          </p:cNvPr>
          <p:cNvSpPr>
            <a:spLocks noGrp="1"/>
          </p:cNvSpPr>
          <p:nvPr>
            <p:ph type="title"/>
          </p:nvPr>
        </p:nvSpPr>
        <p:spPr/>
        <p:txBody>
          <a:bodyPr/>
          <a:lstStyle/>
          <a:p>
            <a:r>
              <a:rPr lang="en-US" dirty="0"/>
              <a:t>Camping Program Budget Deficit</a:t>
            </a:r>
          </a:p>
        </p:txBody>
      </p:sp>
      <p:graphicFrame>
        <p:nvGraphicFramePr>
          <p:cNvPr id="4" name="Chart 3">
            <a:extLst>
              <a:ext uri="{FF2B5EF4-FFF2-40B4-BE49-F238E27FC236}">
                <a16:creationId xmlns:a16="http://schemas.microsoft.com/office/drawing/2014/main" id="{3B514A10-3490-C035-A59A-E30BC9991C0B}"/>
              </a:ext>
            </a:extLst>
          </p:cNvPr>
          <p:cNvGraphicFramePr/>
          <p:nvPr>
            <p:extLst>
              <p:ext uri="{D42A27DB-BD31-4B8C-83A1-F6EECF244321}">
                <p14:modId xmlns:p14="http://schemas.microsoft.com/office/powerpoint/2010/main" val="1209433607"/>
              </p:ext>
            </p:extLst>
          </p:nvPr>
        </p:nvGraphicFramePr>
        <p:xfrm>
          <a:off x="1354183" y="1474470"/>
          <a:ext cx="6485950" cy="3349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09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a26b2346bf_0_64"/>
          <p:cNvSpPr txBox="1">
            <a:spLocks noGrp="1"/>
          </p:cNvSpPr>
          <p:nvPr>
            <p:ph type="title"/>
          </p:nvPr>
        </p:nvSpPr>
        <p:spPr>
          <a:xfrm>
            <a:off x="857250" y="457200"/>
            <a:ext cx="3089700" cy="101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Camp Income</a:t>
            </a:r>
            <a:endParaRPr/>
          </a:p>
        </p:txBody>
      </p:sp>
      <p:sp>
        <p:nvSpPr>
          <p:cNvPr id="224" name="Google Shape;224;g3a26b2346bf_0_64"/>
          <p:cNvSpPr txBox="1">
            <a:spLocks noGrp="1"/>
          </p:cNvSpPr>
          <p:nvPr>
            <p:ph type="title"/>
          </p:nvPr>
        </p:nvSpPr>
        <p:spPr>
          <a:xfrm>
            <a:off x="4541675" y="457200"/>
            <a:ext cx="4072800" cy="101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Camp Expenses</a:t>
            </a:r>
            <a:endParaRPr/>
          </a:p>
        </p:txBody>
      </p:sp>
      <p:pic>
        <p:nvPicPr>
          <p:cNvPr id="225" name="Google Shape;225;g3a26b2346bf_0_64" title="Chart"/>
          <p:cNvPicPr preferRelativeResize="0"/>
          <p:nvPr/>
        </p:nvPicPr>
        <p:blipFill>
          <a:blip r:embed="rId3">
            <a:alphaModFix/>
          </a:blip>
          <a:stretch>
            <a:fillRect/>
          </a:stretch>
        </p:blipFill>
        <p:spPr>
          <a:xfrm>
            <a:off x="87750" y="1231363"/>
            <a:ext cx="4335474" cy="2680776"/>
          </a:xfrm>
          <a:prstGeom prst="rect">
            <a:avLst/>
          </a:prstGeom>
          <a:noFill/>
          <a:ln>
            <a:noFill/>
          </a:ln>
        </p:spPr>
      </p:pic>
      <p:pic>
        <p:nvPicPr>
          <p:cNvPr id="226" name="Google Shape;226;g3a26b2346bf_0_64" title="Chart"/>
          <p:cNvPicPr preferRelativeResize="0"/>
          <p:nvPr/>
        </p:nvPicPr>
        <p:blipFill>
          <a:blip r:embed="rId4">
            <a:alphaModFix/>
          </a:blip>
          <a:stretch>
            <a:fillRect/>
          </a:stretch>
        </p:blipFill>
        <p:spPr>
          <a:xfrm>
            <a:off x="4282250" y="1174450"/>
            <a:ext cx="4861749" cy="3119149"/>
          </a:xfrm>
          <a:prstGeom prst="rect">
            <a:avLst/>
          </a:prstGeom>
          <a:noFill/>
          <a:ln>
            <a:noFill/>
          </a:ln>
        </p:spPr>
      </p:pic>
      <p:sp>
        <p:nvSpPr>
          <p:cNvPr id="227" name="Google Shape;227;g3a26b2346bf_0_64"/>
          <p:cNvSpPr txBox="1"/>
          <p:nvPr/>
        </p:nvSpPr>
        <p:spPr>
          <a:xfrm>
            <a:off x="440100" y="4293600"/>
            <a:ext cx="8263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accent1"/>
                </a:solidFill>
                <a:latin typeface="Corbel"/>
                <a:ea typeface="Corbel"/>
                <a:cs typeface="Corbel"/>
                <a:sym typeface="Corbel"/>
              </a:rPr>
              <a:t>BYM Camps income &amp; expenses do not include the $150,000 of in-kind services received from BYM for bookkeeping &amp; accounting, HR, compliance, fundraising, telecom, etc.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a32fe4aa33_0_1"/>
          <p:cNvSpPr txBox="1">
            <a:spLocks noGrp="1"/>
          </p:cNvSpPr>
          <p:nvPr>
            <p:ph type="title"/>
          </p:nvPr>
        </p:nvSpPr>
        <p:spPr>
          <a:xfrm>
            <a:off x="856200" y="310225"/>
            <a:ext cx="7406700" cy="1017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2026 Camp Capital Budget</a:t>
            </a:r>
            <a:endParaRPr b="1"/>
          </a:p>
        </p:txBody>
      </p:sp>
      <p:sp>
        <p:nvSpPr>
          <p:cNvPr id="233" name="Google Shape;233;g3a32fe4aa33_0_1"/>
          <p:cNvSpPr txBox="1">
            <a:spLocks noGrp="1"/>
          </p:cNvSpPr>
          <p:nvPr>
            <p:ph type="body" idx="1"/>
          </p:nvPr>
        </p:nvSpPr>
        <p:spPr>
          <a:xfrm>
            <a:off x="631925" y="1146250"/>
            <a:ext cx="8009100" cy="3029100"/>
          </a:xfrm>
          <a:prstGeom prst="rect">
            <a:avLst/>
          </a:prstGeom>
        </p:spPr>
        <p:txBody>
          <a:bodyPr spcFirstLastPara="1" wrap="square" lIns="91425" tIns="45700" rIns="91425" bIns="45700" anchor="t" anchorCtr="0">
            <a:normAutofit/>
          </a:bodyPr>
          <a:lstStyle/>
          <a:p>
            <a:pPr marL="0" lvl="0" indent="0" algn="l" rtl="0">
              <a:spcBef>
                <a:spcPts val="1050"/>
              </a:spcBef>
              <a:spcAft>
                <a:spcPts val="0"/>
              </a:spcAft>
              <a:buNone/>
            </a:pPr>
            <a:r>
              <a:rPr lang="en-US" sz="2200" dirty="0"/>
              <a:t>The “highest priority” camp capital improvement projects are funded for 2026 by existing designated and restricted funds. </a:t>
            </a:r>
            <a:endParaRPr sz="2200" dirty="0"/>
          </a:p>
          <a:p>
            <a:pPr marL="0" lvl="0" indent="0" algn="l" rtl="0">
              <a:spcBef>
                <a:spcPts val="1050"/>
              </a:spcBef>
              <a:spcAft>
                <a:spcPts val="0"/>
              </a:spcAft>
              <a:buNone/>
            </a:pPr>
            <a:endParaRPr sz="2200" dirty="0"/>
          </a:p>
          <a:p>
            <a:pPr marL="0" lvl="0" indent="0" algn="l" rtl="0">
              <a:spcBef>
                <a:spcPts val="1050"/>
              </a:spcBef>
              <a:spcAft>
                <a:spcPts val="0"/>
              </a:spcAft>
              <a:buNone/>
            </a:pPr>
            <a:r>
              <a:rPr lang="en-US" sz="2200" dirty="0"/>
              <a:t>There is insufficient money to cover camp capital expenses beyond 2026.</a:t>
            </a:r>
            <a:endParaRP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g3b57e2af2a8_0_13" title="Screenshot 2026-01-08 at 1.22.02 PM.png"/>
          <p:cNvPicPr preferRelativeResize="0"/>
          <p:nvPr/>
        </p:nvPicPr>
        <p:blipFill>
          <a:blip r:embed="rId3">
            <a:alphaModFix/>
          </a:blip>
          <a:stretch>
            <a:fillRect/>
          </a:stretch>
        </p:blipFill>
        <p:spPr>
          <a:xfrm>
            <a:off x="1321000" y="152400"/>
            <a:ext cx="6739049" cy="4838701"/>
          </a:xfrm>
          <a:prstGeom prst="rect">
            <a:avLst/>
          </a:prstGeom>
          <a:noFill/>
          <a:ln>
            <a:noFill/>
          </a:ln>
        </p:spPr>
      </p:pic>
      <p:sp>
        <p:nvSpPr>
          <p:cNvPr id="2" name="Rectangle 1">
            <a:extLst>
              <a:ext uri="{FF2B5EF4-FFF2-40B4-BE49-F238E27FC236}">
                <a16:creationId xmlns:a16="http://schemas.microsoft.com/office/drawing/2014/main" id="{62C5F142-24BC-81E2-7403-329D96D44C0A}"/>
              </a:ext>
            </a:extLst>
          </p:cNvPr>
          <p:cNvSpPr/>
          <p:nvPr/>
        </p:nvSpPr>
        <p:spPr>
          <a:xfrm>
            <a:off x="1321000" y="4512623"/>
            <a:ext cx="6706719" cy="4784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8D3A1D-716B-04BB-7C53-46F7EC7374CE}"/>
              </a:ext>
            </a:extLst>
          </p:cNvPr>
          <p:cNvSpPr txBox="1"/>
          <p:nvPr/>
        </p:nvSpPr>
        <p:spPr>
          <a:xfrm>
            <a:off x="6205728" y="377952"/>
            <a:ext cx="231648" cy="384048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D042-F334-A8E4-24FC-562F7FA59E0B}"/>
              </a:ext>
            </a:extLst>
          </p:cNvPr>
          <p:cNvSpPr>
            <a:spLocks noGrp="1"/>
          </p:cNvSpPr>
          <p:nvPr>
            <p:ph type="title"/>
          </p:nvPr>
        </p:nvSpPr>
        <p:spPr/>
        <p:txBody>
          <a:bodyPr/>
          <a:lstStyle/>
          <a:p>
            <a:r>
              <a:rPr lang="en-US" dirty="0"/>
              <a:t>Looking Forward to the 2027 Budget</a:t>
            </a:r>
          </a:p>
        </p:txBody>
      </p:sp>
      <p:sp>
        <p:nvSpPr>
          <p:cNvPr id="3" name="Text Placeholder 2">
            <a:extLst>
              <a:ext uri="{FF2B5EF4-FFF2-40B4-BE49-F238E27FC236}">
                <a16:creationId xmlns:a16="http://schemas.microsoft.com/office/drawing/2014/main" id="{B86B4140-62D8-BA12-40F4-EC5BBFDF5662}"/>
              </a:ext>
            </a:extLst>
          </p:cNvPr>
          <p:cNvSpPr>
            <a:spLocks noGrp="1"/>
          </p:cNvSpPr>
          <p:nvPr>
            <p:ph type="body" idx="1"/>
          </p:nvPr>
        </p:nvSpPr>
        <p:spPr/>
        <p:txBody>
          <a:bodyPr/>
          <a:lstStyle/>
          <a:p>
            <a:r>
              <a:rPr lang="en-US" dirty="0"/>
              <a:t>Budgeting process for 2027 has already started</a:t>
            </a:r>
          </a:p>
          <a:p>
            <a:r>
              <a:rPr lang="en-US" dirty="0"/>
              <a:t>We want to think about not just what we’ve been doing but also what we want to do, or what we want to do more of</a:t>
            </a:r>
          </a:p>
          <a:p>
            <a:pPr lvl="1"/>
            <a:r>
              <a:rPr lang="en-US" dirty="0"/>
              <a:t>Provide more direct services to Monthly Meetings</a:t>
            </a:r>
          </a:p>
          <a:p>
            <a:pPr lvl="1"/>
            <a:r>
              <a:rPr lang="en-US" dirty="0"/>
              <a:t>Expand anti racism and reparations work</a:t>
            </a:r>
          </a:p>
          <a:p>
            <a:pPr lvl="1"/>
            <a:r>
              <a:rPr lang="en-US" dirty="0"/>
              <a:t>Respond to emerging challenges in our communities</a:t>
            </a:r>
          </a:p>
          <a:p>
            <a:pPr lvl="1"/>
            <a:r>
              <a:rPr lang="en-US" dirty="0"/>
              <a:t>Increase Intervisitation</a:t>
            </a:r>
          </a:p>
          <a:p>
            <a:r>
              <a:rPr lang="en-US" dirty="0"/>
              <a:t>Committees to send ideas and budget requests for the 2027 year</a:t>
            </a:r>
          </a:p>
          <a:p>
            <a:r>
              <a:rPr lang="en-US" dirty="0"/>
              <a:t>Expect that Camp Budget will be available for approval at November Interim Meeting instead of Annual Session</a:t>
            </a:r>
          </a:p>
          <a:p>
            <a:endParaRPr lang="en-US" dirty="0"/>
          </a:p>
        </p:txBody>
      </p:sp>
    </p:spTree>
    <p:extLst>
      <p:ext uri="{BB962C8B-B14F-4D97-AF65-F5344CB8AC3E}">
        <p14:creationId xmlns:p14="http://schemas.microsoft.com/office/powerpoint/2010/main" val="443678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42"/>
        <p:cNvGrpSpPr/>
        <p:nvPr/>
      </p:nvGrpSpPr>
      <p:grpSpPr>
        <a:xfrm>
          <a:off x="0" y="0"/>
          <a:ext cx="0" cy="0"/>
          <a:chOff x="0" y="0"/>
          <a:chExt cx="0" cy="0"/>
        </a:xfrm>
      </p:grpSpPr>
      <p:sp>
        <p:nvSpPr>
          <p:cNvPr id="243" name="Google Shape;243;g3b57e2af2a8_0_8"/>
          <p:cNvSpPr txBox="1">
            <a:spLocks noGrp="1"/>
          </p:cNvSpPr>
          <p:nvPr>
            <p:ph type="title"/>
          </p:nvPr>
        </p:nvSpPr>
        <p:spPr>
          <a:xfrm>
            <a:off x="869025" y="0"/>
            <a:ext cx="7406400" cy="791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2027 Budget Process</a:t>
            </a:r>
            <a:endParaRPr b="1"/>
          </a:p>
        </p:txBody>
      </p:sp>
      <p:sp>
        <p:nvSpPr>
          <p:cNvPr id="244" name="Google Shape;244;g3b57e2af2a8_0_8"/>
          <p:cNvSpPr txBox="1">
            <a:spLocks noGrp="1"/>
          </p:cNvSpPr>
          <p:nvPr>
            <p:ph type="body" idx="1"/>
          </p:nvPr>
        </p:nvSpPr>
        <p:spPr>
          <a:xfrm>
            <a:off x="308600" y="646225"/>
            <a:ext cx="8406000" cy="3455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SzPts val="852"/>
              <a:buNone/>
            </a:pPr>
            <a:r>
              <a:rPr lang="en-US" sz="2004" b="1"/>
              <a:t>Jan-Aug Yearly Meeting Budgeting</a:t>
            </a:r>
            <a:r>
              <a:rPr lang="en-US" sz="2004"/>
              <a:t> (not including camp prop &amp; program)</a:t>
            </a:r>
            <a:endParaRPr sz="2004"/>
          </a:p>
          <a:p>
            <a:pPr marL="457200" lvl="0" indent="-355917" algn="l" rtl="0">
              <a:lnSpc>
                <a:spcPct val="100000"/>
              </a:lnSpc>
              <a:spcBef>
                <a:spcPts val="500"/>
              </a:spcBef>
              <a:spcAft>
                <a:spcPts val="0"/>
              </a:spcAft>
              <a:buSzPts val="2005"/>
              <a:buChar char="•"/>
            </a:pPr>
            <a:r>
              <a:rPr lang="en-US" sz="2004"/>
              <a:t>April - Budget &amp; Apportionment Meeting </a:t>
            </a:r>
            <a:endParaRPr sz="2004"/>
          </a:p>
          <a:p>
            <a:pPr marL="457200" lvl="0" indent="-355917" algn="l" rtl="0">
              <a:lnSpc>
                <a:spcPct val="100000"/>
              </a:lnSpc>
              <a:spcBef>
                <a:spcPts val="500"/>
              </a:spcBef>
              <a:spcAft>
                <a:spcPts val="0"/>
              </a:spcAft>
              <a:buSzPts val="2005"/>
              <a:buChar char="•"/>
            </a:pPr>
            <a:r>
              <a:rPr lang="en-US" sz="2004"/>
              <a:t>June Interim Meeting - First Draft of 2027 Budget</a:t>
            </a:r>
            <a:endParaRPr sz="2004"/>
          </a:p>
          <a:p>
            <a:pPr marL="457200" lvl="0" indent="-355917" algn="l" rtl="0">
              <a:lnSpc>
                <a:spcPct val="100000"/>
              </a:lnSpc>
              <a:spcBef>
                <a:spcPts val="500"/>
              </a:spcBef>
              <a:spcAft>
                <a:spcPts val="0"/>
              </a:spcAft>
              <a:buSzPts val="2005"/>
              <a:buChar char="•"/>
            </a:pPr>
            <a:r>
              <a:rPr lang="en-US" sz="2004"/>
              <a:t>August - First &amp; Second Reading at Annual Session</a:t>
            </a:r>
            <a:endParaRPr sz="2004"/>
          </a:p>
          <a:p>
            <a:pPr marL="0" lvl="0" indent="0" algn="l" rtl="0">
              <a:lnSpc>
                <a:spcPct val="100000"/>
              </a:lnSpc>
              <a:spcBef>
                <a:spcPts val="500"/>
              </a:spcBef>
              <a:spcAft>
                <a:spcPts val="0"/>
              </a:spcAft>
              <a:buNone/>
            </a:pPr>
            <a:r>
              <a:rPr lang="en-US" sz="1604" i="1"/>
              <a:t>A “defined contribution” of both in-kind and direct financial support of camp (for use in the camp budgeting process) will be included in all drafts of this budget. </a:t>
            </a:r>
            <a:br>
              <a:rPr lang="en-US" sz="2004"/>
            </a:br>
            <a:endParaRPr sz="1000"/>
          </a:p>
          <a:p>
            <a:pPr marL="0" lvl="0" indent="0" algn="l" rtl="0">
              <a:lnSpc>
                <a:spcPct val="100000"/>
              </a:lnSpc>
              <a:spcBef>
                <a:spcPts val="500"/>
              </a:spcBef>
              <a:spcAft>
                <a:spcPts val="0"/>
              </a:spcAft>
              <a:buSzPts val="852"/>
              <a:buNone/>
            </a:pPr>
            <a:r>
              <a:rPr lang="en-US" sz="2004" b="1"/>
              <a:t>Sept-Nov Camp Budgeting </a:t>
            </a:r>
            <a:r>
              <a:rPr lang="en-US" sz="2004"/>
              <a:t>(camp program, camp property, camp capital)</a:t>
            </a:r>
            <a:endParaRPr sz="2004"/>
          </a:p>
          <a:p>
            <a:pPr marL="457200" lvl="0" indent="-355917" algn="l" rtl="0">
              <a:lnSpc>
                <a:spcPct val="100000"/>
              </a:lnSpc>
              <a:spcBef>
                <a:spcPts val="500"/>
              </a:spcBef>
              <a:spcAft>
                <a:spcPts val="0"/>
              </a:spcAft>
              <a:buSzPts val="2005"/>
              <a:buChar char="●"/>
            </a:pPr>
            <a:r>
              <a:rPr lang="en-US" sz="2004"/>
              <a:t>Camp can no longer build its budgets in Jan/Feb - the budgeting timeline BYM uses. For example, Jan/Feb of 2026 is too far out from Summer 2027 to produce an accurate budget.  </a:t>
            </a:r>
            <a:endParaRPr sz="2004"/>
          </a:p>
          <a:p>
            <a:pPr marL="457200" lvl="0" indent="-355917" algn="l" rtl="0">
              <a:lnSpc>
                <a:spcPct val="100000"/>
              </a:lnSpc>
              <a:spcBef>
                <a:spcPts val="500"/>
              </a:spcBef>
              <a:spcAft>
                <a:spcPts val="0"/>
              </a:spcAft>
              <a:buSzPts val="2005"/>
              <a:buChar char="●"/>
            </a:pPr>
            <a:r>
              <a:rPr lang="en-US" sz="2004"/>
              <a:t>Sept-Nov - Going forward, camp will do its budgets in Late-Summer and Fall with presentation at November Interim Meeting. </a:t>
            </a:r>
            <a:endParaRPr sz="2004"/>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57250" y="457200"/>
            <a:ext cx="7406640" cy="10172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a:t>Stewardship &amp; Finance Committee	</a:t>
            </a:r>
            <a:endParaRPr/>
          </a:p>
        </p:txBody>
      </p:sp>
      <p:graphicFrame>
        <p:nvGraphicFramePr>
          <p:cNvPr id="96" name="Google Shape;96;p2"/>
          <p:cNvGraphicFramePr/>
          <p:nvPr>
            <p:extLst>
              <p:ext uri="{D42A27DB-BD31-4B8C-83A1-F6EECF244321}">
                <p14:modId xmlns:p14="http://schemas.microsoft.com/office/powerpoint/2010/main" val="2996954870"/>
              </p:ext>
            </p:extLst>
          </p:nvPr>
        </p:nvGraphicFramePr>
        <p:xfrm>
          <a:off x="726393" y="1323812"/>
          <a:ext cx="8033050" cy="3427650"/>
        </p:xfrm>
        <a:graphic>
          <a:graphicData uri="http://schemas.openxmlformats.org/drawingml/2006/table">
            <a:tbl>
              <a:tblPr>
                <a:noFill/>
                <a:tableStyleId>{AC7A46BC-B453-4085-AD68-BC576154E9D3}</a:tableStyleId>
              </a:tblPr>
              <a:tblGrid>
                <a:gridCol w="4478000">
                  <a:extLst>
                    <a:ext uri="{9D8B030D-6E8A-4147-A177-3AD203B41FA5}">
                      <a16:colId xmlns:a16="http://schemas.microsoft.com/office/drawing/2014/main" val="20000"/>
                    </a:ext>
                  </a:extLst>
                </a:gridCol>
                <a:gridCol w="3555050">
                  <a:extLst>
                    <a:ext uri="{9D8B030D-6E8A-4147-A177-3AD203B41FA5}">
                      <a16:colId xmlns:a16="http://schemas.microsoft.com/office/drawing/2014/main" val="20001"/>
                    </a:ext>
                  </a:extLst>
                </a:gridCol>
              </a:tblGrid>
              <a:tr h="369075">
                <a:tc>
                  <a:txBody>
                    <a:bodyPr/>
                    <a:lstStyle/>
                    <a:p>
                      <a:pPr marL="0" marR="0" lvl="0" indent="0" algn="l" rtl="0">
                        <a:spcBef>
                          <a:spcPts val="0"/>
                        </a:spcBef>
                        <a:spcAft>
                          <a:spcPts val="0"/>
                        </a:spcAft>
                        <a:buNone/>
                      </a:pPr>
                      <a:r>
                        <a:rPr lang="en-US" sz="1600" b="1" i="0" u="none" strike="noStrike" cap="none" dirty="0">
                          <a:solidFill>
                            <a:srgbClr val="7030A0"/>
                          </a:solidFill>
                          <a:latin typeface="Calibri"/>
                          <a:ea typeface="Calibri"/>
                          <a:cs typeface="Calibri"/>
                          <a:sym typeface="Calibri"/>
                        </a:rPr>
                        <a:t> Catherine </a:t>
                      </a:r>
                      <a:r>
                        <a:rPr lang="en-US" sz="1600" b="1" i="0" u="none" strike="noStrike" cap="none" dirty="0" err="1">
                          <a:solidFill>
                            <a:srgbClr val="7030A0"/>
                          </a:solidFill>
                          <a:latin typeface="Calibri"/>
                          <a:ea typeface="Calibri"/>
                          <a:cs typeface="Calibri"/>
                          <a:sym typeface="Calibri"/>
                        </a:rPr>
                        <a:t>Nnoka</a:t>
                      </a:r>
                      <a:r>
                        <a:rPr lang="en-US" sz="1600" b="1" dirty="0">
                          <a:solidFill>
                            <a:srgbClr val="7030A0"/>
                          </a:solidFill>
                          <a:latin typeface="Calibri"/>
                          <a:ea typeface="Calibri"/>
                          <a:cs typeface="Calibri"/>
                          <a:sym typeface="Calibri"/>
                        </a:rPr>
                        <a:t> </a:t>
                      </a:r>
                      <a:r>
                        <a:rPr lang="en-US" sz="1600" b="1" i="0" u="none" strike="noStrike" cap="none" dirty="0">
                          <a:solidFill>
                            <a:srgbClr val="7030A0"/>
                          </a:solidFill>
                          <a:latin typeface="Calibri"/>
                          <a:ea typeface="Calibri"/>
                          <a:cs typeface="Calibri"/>
                          <a:sym typeface="Calibri"/>
                        </a:rPr>
                        <a:t>(FMW). Interim Clerk</a:t>
                      </a:r>
                      <a:endParaRPr dirty="0"/>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369075">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Anne Bacon (Hopewell Centre)</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Catherine Tall (Monongalia)</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69075">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Ann Duncan (Midlothian)</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t>
                      </a:r>
                      <a:r>
                        <a:rPr lang="en-US" sz="1600" b="1">
                          <a:solidFill>
                            <a:srgbClr val="7030A0"/>
                          </a:solidFill>
                          <a:latin typeface="Calibri"/>
                          <a:ea typeface="Calibri"/>
                          <a:cs typeface="Calibri"/>
                          <a:sym typeface="Calibri"/>
                        </a:rPr>
                        <a:t>Karie Firoozmand (Stony Run)</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69075">
                <a:tc>
                  <a:txBody>
                    <a:bodyPr/>
                    <a:lstStyle/>
                    <a:p>
                      <a:pPr marL="0" marR="0" lvl="0" indent="0" algn="l" rtl="0">
                        <a:spcBef>
                          <a:spcPts val="0"/>
                        </a:spcBef>
                        <a:spcAft>
                          <a:spcPts val="0"/>
                        </a:spcAft>
                        <a:buNone/>
                      </a:pPr>
                      <a:r>
                        <a:rPr lang="en-US" sz="1600" b="1" i="0" u="none" strike="noStrike" cap="none" dirty="0">
                          <a:solidFill>
                            <a:srgbClr val="7030A0"/>
                          </a:solidFill>
                          <a:latin typeface="Calibri"/>
                          <a:ea typeface="Calibri"/>
                          <a:cs typeface="Calibri"/>
                          <a:sym typeface="Calibri"/>
                        </a:rPr>
                        <a:t> Wesley Peters (FMW)</a:t>
                      </a:r>
                      <a:endParaRPr dirty="0"/>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Tim Yeaney (Langley Hill)</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69075">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Jeff Smith (Roanoke)</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3A3838"/>
                          </a:solidFill>
                          <a:latin typeface="Calibri"/>
                          <a:ea typeface="Calibri"/>
                          <a:cs typeface="Calibri"/>
                          <a:sym typeface="Calibri"/>
                        </a:rPr>
                        <a:t> </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69075">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3A3838"/>
                          </a:solidFill>
                          <a:latin typeface="Calibri"/>
                          <a:ea typeface="Calibri"/>
                          <a:cs typeface="Calibri"/>
                          <a:sym typeface="Calibri"/>
                        </a:rPr>
                        <a:t> </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69075">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a:t>
                      </a:r>
                      <a:endParaRPr/>
                    </a:p>
                  </a:txBody>
                  <a:tcPr marL="6475" marR="6475" marT="6475" marB="0" anchor="b">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75050">
                <a:tc>
                  <a:txBody>
                    <a:bodyPr/>
                    <a:lstStyle/>
                    <a:p>
                      <a:pPr marL="0" marR="0" lvl="0" indent="0" algn="l" rtl="0">
                        <a:spcBef>
                          <a:spcPts val="0"/>
                        </a:spcBef>
                        <a:spcAft>
                          <a:spcPts val="0"/>
                        </a:spcAft>
                        <a:buNone/>
                      </a:pPr>
                      <a:r>
                        <a:rPr lang="en-US" sz="1400" b="1" i="0" u="none" strike="noStrike" cap="none" dirty="0">
                          <a:solidFill>
                            <a:srgbClr val="7030A0"/>
                          </a:solidFill>
                          <a:latin typeface="Calibri"/>
                          <a:ea typeface="Calibri"/>
                          <a:cs typeface="Calibri"/>
                          <a:sym typeface="Calibri"/>
                        </a:rPr>
                        <a:t>Ex </a:t>
                      </a:r>
                      <a:r>
                        <a:rPr lang="en-US" sz="1400" b="1" i="0" u="none" strike="noStrike" cap="none" dirty="0" err="1">
                          <a:solidFill>
                            <a:srgbClr val="7030A0"/>
                          </a:solidFill>
                          <a:latin typeface="Calibri"/>
                          <a:ea typeface="Calibri"/>
                          <a:cs typeface="Calibri"/>
                          <a:sym typeface="Calibri"/>
                        </a:rPr>
                        <a:t>Officio:Terence</a:t>
                      </a:r>
                      <a:r>
                        <a:rPr lang="en-US" sz="1400" b="1" i="0" u="none" strike="noStrike" cap="none" dirty="0">
                          <a:solidFill>
                            <a:srgbClr val="7030A0"/>
                          </a:solidFill>
                          <a:latin typeface="Calibri"/>
                          <a:ea typeface="Calibri"/>
                          <a:cs typeface="Calibri"/>
                          <a:sym typeface="Calibri"/>
                        </a:rPr>
                        <a:t> McCormally, Treasurer (Herndon)</a:t>
                      </a:r>
                      <a:endParaRPr dirty="0"/>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7030A0"/>
                          </a:solidFill>
                          <a:latin typeface="Calibri"/>
                          <a:ea typeface="Calibri"/>
                          <a:cs typeface="Calibri"/>
                          <a:sym typeface="Calibri"/>
                        </a:rPr>
                        <a:t> Staff: Sarah Gillooly, General Secretary</a:t>
                      </a:r>
                      <a:endParaRPr/>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369075">
                <a:tc>
                  <a:txBody>
                    <a:bodyPr/>
                    <a:lstStyle/>
                    <a:p>
                      <a:pPr marL="0" marR="0" lvl="0" indent="0" algn="l" rtl="0">
                        <a:spcBef>
                          <a:spcPts val="0"/>
                        </a:spcBef>
                        <a:spcAft>
                          <a:spcPts val="0"/>
                        </a:spcAft>
                        <a:buNone/>
                      </a:pPr>
                      <a:r>
                        <a:rPr lang="en-US" sz="1600" b="1" i="0" u="none" strike="noStrike" cap="none" dirty="0">
                          <a:solidFill>
                            <a:srgbClr val="7030A0"/>
                          </a:solidFill>
                          <a:latin typeface="Calibri"/>
                          <a:ea typeface="Calibri"/>
                          <a:cs typeface="Calibri"/>
                          <a:sym typeface="Calibri"/>
                        </a:rPr>
                        <a:t>  </a:t>
                      </a:r>
                      <a:endParaRPr dirty="0"/>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dirty="0"/>
                    </a:p>
                  </a:txBody>
                  <a:tcPr marL="6475" marR="6475" marT="6475" marB="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b57e2af2a8_0_0"/>
          <p:cNvSpPr txBox="1">
            <a:spLocks noGrp="1"/>
          </p:cNvSpPr>
          <p:nvPr>
            <p:ph type="title"/>
          </p:nvPr>
        </p:nvSpPr>
        <p:spPr>
          <a:xfrm>
            <a:off x="857250" y="457200"/>
            <a:ext cx="7406700" cy="4253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Corbel"/>
              <a:buNone/>
            </a:pPr>
            <a:r>
              <a:rPr lang="en-US" b="1" dirty="0"/>
              <a:t>What Does the 2026 Budget Do?</a:t>
            </a:r>
            <a:endParaRPr b="1" dirty="0"/>
          </a:p>
          <a:p>
            <a:pPr marL="0" lvl="0" indent="0" algn="ctr" rtl="0">
              <a:lnSpc>
                <a:spcPct val="90000"/>
              </a:lnSpc>
              <a:spcBef>
                <a:spcPts val="0"/>
              </a:spcBef>
              <a:spcAft>
                <a:spcPts val="0"/>
              </a:spcAft>
              <a:buClr>
                <a:schemeClr val="accent1"/>
              </a:buClr>
              <a:buSzPct val="100000"/>
              <a:buFont typeface="Corbel"/>
              <a:buNone/>
            </a:pPr>
            <a:endParaRPr b="1" dirty="0"/>
          </a:p>
          <a:p>
            <a:pPr marL="457200" lvl="0" indent="-342900" algn="l" rtl="0">
              <a:lnSpc>
                <a:spcPct val="90000"/>
              </a:lnSpc>
              <a:spcBef>
                <a:spcPts val="0"/>
              </a:spcBef>
              <a:spcAft>
                <a:spcPts val="0"/>
              </a:spcAft>
              <a:buSzPct val="100000"/>
              <a:buChar char="●"/>
            </a:pPr>
            <a:r>
              <a:rPr lang="en-US" sz="2000" dirty="0"/>
              <a:t>Course corrects camp budgets and gets them on-track for a balanced operating budget in 2027, which has included substantial staffing adjustments (which take a little longer).</a:t>
            </a:r>
            <a:br>
              <a:rPr lang="en-US" sz="2000" dirty="0"/>
            </a:br>
            <a:endParaRPr sz="2000" dirty="0"/>
          </a:p>
          <a:p>
            <a:pPr marL="457200" lvl="0" indent="-342900" algn="l" rtl="0">
              <a:lnSpc>
                <a:spcPct val="90000"/>
              </a:lnSpc>
              <a:spcBef>
                <a:spcPts val="0"/>
              </a:spcBef>
              <a:spcAft>
                <a:spcPts val="0"/>
              </a:spcAft>
              <a:buSzPct val="100000"/>
              <a:buChar char="●"/>
            </a:pPr>
            <a:r>
              <a:rPr lang="en-US" sz="2000" dirty="0"/>
              <a:t>Revenue projections, especially camper fees, are realistic and based in prior-year actuals and next-year plans </a:t>
            </a:r>
            <a:br>
              <a:rPr lang="en-US" sz="2000" dirty="0"/>
            </a:br>
            <a:endParaRPr sz="2000" dirty="0"/>
          </a:p>
          <a:p>
            <a:pPr marL="457200" lvl="0" indent="-342900" algn="l" rtl="0">
              <a:lnSpc>
                <a:spcPct val="90000"/>
              </a:lnSpc>
              <a:spcBef>
                <a:spcPts val="0"/>
              </a:spcBef>
              <a:spcAft>
                <a:spcPts val="0"/>
              </a:spcAft>
              <a:buSzPct val="100000"/>
              <a:buChar char="●"/>
            </a:pPr>
            <a:r>
              <a:rPr lang="en-US" sz="2000" dirty="0"/>
              <a:t>Funds all other programs, anti-racism priorities, and contributions to outside organizations at a similar rate as 2025. No new programs or program expansions are funded in this budget.</a:t>
            </a:r>
            <a:br>
              <a:rPr lang="en-US" sz="2000" dirty="0"/>
            </a:br>
            <a:endParaRPr sz="2000" dirty="0"/>
          </a:p>
          <a:p>
            <a:pPr marL="457200" lvl="0" indent="-342900" algn="l" rtl="0">
              <a:lnSpc>
                <a:spcPct val="90000"/>
              </a:lnSpc>
              <a:spcBef>
                <a:spcPts val="0"/>
              </a:spcBef>
              <a:spcAft>
                <a:spcPts val="0"/>
              </a:spcAft>
              <a:buSzPct val="100000"/>
              <a:buChar char="●"/>
            </a:pPr>
            <a:r>
              <a:rPr lang="en-US" sz="2000" dirty="0"/>
              <a:t>Provide a Cost of Living Adjustment of 4% for staff (except </a:t>
            </a:r>
            <a:r>
              <a:rPr lang="en-US" sz="2000" dirty="0" err="1"/>
              <a:t>GenSec</a:t>
            </a:r>
            <a:r>
              <a:rPr lang="en-US" sz="2000" dirty="0"/>
              <a:t>, Camping Program Manager, &amp; Camp Property Manager)</a:t>
            </a:r>
            <a:br>
              <a:rPr lang="en-US" sz="2000" dirty="0"/>
            </a:b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644E7-6B13-50BF-4695-71A918749BC3}"/>
              </a:ext>
            </a:extLst>
          </p:cNvPr>
          <p:cNvSpPr>
            <a:spLocks noGrp="1"/>
          </p:cNvSpPr>
          <p:nvPr>
            <p:ph type="title"/>
          </p:nvPr>
        </p:nvSpPr>
        <p:spPr/>
        <p:txBody>
          <a:bodyPr/>
          <a:lstStyle/>
          <a:p>
            <a:r>
              <a:rPr lang="en-US" dirty="0"/>
              <a:t>Changes in Budget Presentation</a:t>
            </a:r>
          </a:p>
        </p:txBody>
      </p:sp>
      <p:sp>
        <p:nvSpPr>
          <p:cNvPr id="3" name="Text Placeholder 2">
            <a:extLst>
              <a:ext uri="{FF2B5EF4-FFF2-40B4-BE49-F238E27FC236}">
                <a16:creationId xmlns:a16="http://schemas.microsoft.com/office/drawing/2014/main" id="{CF6ADBED-8E2F-68B7-281E-AEB75218277D}"/>
              </a:ext>
            </a:extLst>
          </p:cNvPr>
          <p:cNvSpPr>
            <a:spLocks noGrp="1"/>
          </p:cNvSpPr>
          <p:nvPr>
            <p:ph type="body" idx="1"/>
          </p:nvPr>
        </p:nvSpPr>
        <p:spPr>
          <a:xfrm>
            <a:off x="857251" y="1219199"/>
            <a:ext cx="7660216" cy="3623733"/>
          </a:xfrm>
        </p:spPr>
        <p:txBody>
          <a:bodyPr>
            <a:normAutofit/>
          </a:bodyPr>
          <a:lstStyle/>
          <a:p>
            <a:r>
              <a:rPr lang="en-US" sz="2800" dirty="0"/>
              <a:t>Clearly separate Camp and Non Camp Budgets</a:t>
            </a:r>
          </a:p>
          <a:p>
            <a:r>
              <a:rPr lang="en-US" sz="2800" dirty="0"/>
              <a:t>Clearly identify the use of “Releases from Restricted Funds”</a:t>
            </a:r>
          </a:p>
          <a:p>
            <a:r>
              <a:rPr lang="en-US" sz="2800" dirty="0"/>
              <a:t>Balance the budget by identifying use of Reserve Funds</a:t>
            </a:r>
          </a:p>
          <a:p>
            <a:r>
              <a:rPr lang="en-US" sz="2800" dirty="0"/>
              <a:t>Depreciation is reported “below the line” as non cash expense</a:t>
            </a:r>
          </a:p>
        </p:txBody>
      </p:sp>
    </p:spTree>
    <p:extLst>
      <p:ext uri="{BB962C8B-B14F-4D97-AF65-F5344CB8AC3E}">
        <p14:creationId xmlns:p14="http://schemas.microsoft.com/office/powerpoint/2010/main" val="299418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4"/>
          <p:cNvSpPr txBox="1">
            <a:spLocks noGrp="1"/>
          </p:cNvSpPr>
          <p:nvPr>
            <p:ph type="title"/>
          </p:nvPr>
        </p:nvSpPr>
        <p:spPr>
          <a:xfrm>
            <a:off x="327650" y="419267"/>
            <a:ext cx="3910500" cy="1017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Corbel"/>
              <a:buNone/>
            </a:pPr>
            <a:r>
              <a:rPr lang="en-US" u="sng" dirty="0"/>
              <a:t>Non Camp BYM Budget</a:t>
            </a:r>
            <a:endParaRPr u="sng" dirty="0"/>
          </a:p>
        </p:txBody>
      </p:sp>
      <p:sp>
        <p:nvSpPr>
          <p:cNvPr id="128" name="Google Shape;128;p4"/>
          <p:cNvSpPr txBox="1">
            <a:spLocks noGrp="1"/>
          </p:cNvSpPr>
          <p:nvPr>
            <p:ph type="title"/>
          </p:nvPr>
        </p:nvSpPr>
        <p:spPr>
          <a:xfrm>
            <a:off x="4600550" y="419267"/>
            <a:ext cx="3910500" cy="1017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Corbel"/>
              <a:buNone/>
            </a:pPr>
            <a:r>
              <a:rPr lang="en-US" u="sng" dirty="0"/>
              <a:t>BYM Camp Budget</a:t>
            </a:r>
            <a:endParaRPr u="sng" dirty="0"/>
          </a:p>
        </p:txBody>
      </p:sp>
      <p:sp>
        <p:nvSpPr>
          <p:cNvPr id="129" name="Google Shape;129;p4"/>
          <p:cNvSpPr txBox="1">
            <a:spLocks noGrp="1"/>
          </p:cNvSpPr>
          <p:nvPr>
            <p:ph type="title"/>
          </p:nvPr>
        </p:nvSpPr>
        <p:spPr>
          <a:xfrm>
            <a:off x="327650" y="1556850"/>
            <a:ext cx="4272900" cy="2029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1"/>
              </a:buClr>
              <a:buSzPct val="165000"/>
              <a:buFont typeface="Corbel"/>
              <a:buNone/>
            </a:pPr>
            <a:endParaRPr sz="2000" dirty="0"/>
          </a:p>
          <a:p>
            <a:pPr marL="0" lvl="0" indent="0" algn="ctr" rtl="0">
              <a:spcBef>
                <a:spcPts val="0"/>
              </a:spcBef>
              <a:spcAft>
                <a:spcPts val="0"/>
              </a:spcAft>
              <a:buClr>
                <a:schemeClr val="accent1"/>
              </a:buClr>
              <a:buSzPct val="165000"/>
              <a:buFont typeface="Corbel"/>
              <a:buNone/>
            </a:pPr>
            <a:r>
              <a:rPr lang="en-US" sz="2000" dirty="0"/>
              <a:t>Spiritual Formation</a:t>
            </a:r>
            <a:endParaRPr sz="2000" dirty="0"/>
          </a:p>
          <a:p>
            <a:pPr marL="0" lvl="0" indent="0" algn="ctr" rtl="0">
              <a:lnSpc>
                <a:spcPct val="90000"/>
              </a:lnSpc>
              <a:spcBef>
                <a:spcPts val="0"/>
              </a:spcBef>
              <a:spcAft>
                <a:spcPts val="0"/>
              </a:spcAft>
              <a:buClr>
                <a:schemeClr val="accent1"/>
              </a:buClr>
              <a:buSzPct val="165000"/>
              <a:buFont typeface="Corbel"/>
              <a:buNone/>
            </a:pPr>
            <a:r>
              <a:rPr lang="en-US" sz="2000" dirty="0"/>
              <a:t>Youth Programs</a:t>
            </a:r>
            <a:endParaRPr sz="2000" dirty="0"/>
          </a:p>
          <a:p>
            <a:pPr marL="0" lvl="0" indent="0" algn="ctr" rtl="0">
              <a:spcBef>
                <a:spcPts val="0"/>
              </a:spcBef>
              <a:spcAft>
                <a:spcPts val="0"/>
              </a:spcAft>
              <a:buClr>
                <a:schemeClr val="accent1"/>
              </a:buClr>
              <a:buSzPct val="165000"/>
              <a:buFont typeface="Corbel"/>
              <a:buNone/>
            </a:pPr>
            <a:r>
              <a:rPr lang="en-US" sz="2000" dirty="0"/>
              <a:t>Annual Session</a:t>
            </a:r>
            <a:endParaRPr sz="2000" dirty="0"/>
          </a:p>
          <a:p>
            <a:pPr marL="0" lvl="0" indent="0" algn="ctr" rtl="0">
              <a:lnSpc>
                <a:spcPct val="90000"/>
              </a:lnSpc>
              <a:spcBef>
                <a:spcPts val="0"/>
              </a:spcBef>
              <a:spcAft>
                <a:spcPts val="0"/>
              </a:spcAft>
              <a:buClr>
                <a:schemeClr val="accent1"/>
              </a:buClr>
              <a:buSzPct val="165000"/>
              <a:buFont typeface="Corbel"/>
              <a:buNone/>
            </a:pPr>
            <a:r>
              <a:rPr lang="en-US" sz="2000" dirty="0"/>
              <a:t>Development</a:t>
            </a:r>
            <a:endParaRPr sz="2000" dirty="0"/>
          </a:p>
          <a:p>
            <a:pPr marL="0" lvl="0" indent="0" algn="ctr" rtl="0">
              <a:spcBef>
                <a:spcPts val="0"/>
              </a:spcBef>
              <a:spcAft>
                <a:spcPts val="0"/>
              </a:spcAft>
              <a:buClr>
                <a:schemeClr val="accent1"/>
              </a:buClr>
              <a:buSzPct val="165000"/>
              <a:buFont typeface="Corbel"/>
              <a:buNone/>
            </a:pPr>
            <a:r>
              <a:rPr lang="en-US" sz="2000" dirty="0"/>
              <a:t>Publications</a:t>
            </a:r>
            <a:endParaRPr sz="2000" dirty="0"/>
          </a:p>
          <a:p>
            <a:pPr marL="0" lvl="0" indent="0" algn="ctr" rtl="0">
              <a:lnSpc>
                <a:spcPct val="90000"/>
              </a:lnSpc>
              <a:spcBef>
                <a:spcPts val="0"/>
              </a:spcBef>
              <a:spcAft>
                <a:spcPts val="0"/>
              </a:spcAft>
              <a:buClr>
                <a:schemeClr val="accent1"/>
              </a:buClr>
              <a:buSzPct val="165000"/>
              <a:buFont typeface="Corbel"/>
              <a:buNone/>
            </a:pPr>
            <a:r>
              <a:rPr lang="en-US" sz="2000" dirty="0"/>
              <a:t>Ed Grants</a:t>
            </a:r>
            <a:endParaRPr sz="2000" dirty="0"/>
          </a:p>
          <a:p>
            <a:pPr marL="0" lvl="0" indent="0" algn="ctr" rtl="0">
              <a:spcBef>
                <a:spcPts val="0"/>
              </a:spcBef>
              <a:spcAft>
                <a:spcPts val="0"/>
              </a:spcAft>
              <a:buClr>
                <a:schemeClr val="accent1"/>
              </a:buClr>
              <a:buSzPct val="165000"/>
              <a:buFont typeface="Corbel"/>
              <a:buNone/>
            </a:pPr>
            <a:r>
              <a:rPr lang="en-US" sz="2000" dirty="0"/>
              <a:t>STTQEF</a:t>
            </a:r>
            <a:endParaRPr sz="2000" dirty="0"/>
          </a:p>
          <a:p>
            <a:pPr marL="0" lvl="0" indent="0" algn="ctr" rtl="0">
              <a:lnSpc>
                <a:spcPct val="90000"/>
              </a:lnSpc>
              <a:spcBef>
                <a:spcPts val="0"/>
              </a:spcBef>
              <a:spcAft>
                <a:spcPts val="0"/>
              </a:spcAft>
              <a:buClr>
                <a:schemeClr val="accent1"/>
              </a:buClr>
              <a:buSzPct val="165000"/>
              <a:buFont typeface="Corbel"/>
              <a:buNone/>
            </a:pPr>
            <a:r>
              <a:rPr lang="en-US" sz="2000" dirty="0"/>
              <a:t>STRIDE</a:t>
            </a:r>
            <a:endParaRPr sz="2000" dirty="0"/>
          </a:p>
          <a:p>
            <a:pPr marL="0" lvl="0" indent="0" algn="ctr" rtl="0">
              <a:lnSpc>
                <a:spcPct val="90000"/>
              </a:lnSpc>
              <a:spcBef>
                <a:spcPts val="0"/>
              </a:spcBef>
              <a:spcAft>
                <a:spcPts val="0"/>
              </a:spcAft>
              <a:buClr>
                <a:schemeClr val="accent1"/>
              </a:buClr>
              <a:buSzPct val="165000"/>
              <a:buFont typeface="Corbel"/>
              <a:buNone/>
            </a:pPr>
            <a:r>
              <a:rPr lang="en-US" sz="2000" dirty="0"/>
              <a:t>Admin</a:t>
            </a:r>
            <a:br>
              <a:rPr lang="en-US" sz="2000" dirty="0"/>
            </a:br>
            <a:endParaRPr sz="2000" dirty="0"/>
          </a:p>
        </p:txBody>
      </p:sp>
      <p:sp>
        <p:nvSpPr>
          <p:cNvPr id="130" name="Google Shape;130;p4"/>
          <p:cNvSpPr txBox="1">
            <a:spLocks noGrp="1"/>
          </p:cNvSpPr>
          <p:nvPr>
            <p:ph type="title"/>
          </p:nvPr>
        </p:nvSpPr>
        <p:spPr>
          <a:xfrm>
            <a:off x="4600550" y="1436567"/>
            <a:ext cx="3910500" cy="7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Corbel"/>
              <a:buNone/>
            </a:pPr>
            <a:r>
              <a:rPr lang="en-US" sz="2000" dirty="0"/>
              <a:t>Camping Program</a:t>
            </a:r>
            <a:endParaRPr sz="2000" dirty="0"/>
          </a:p>
          <a:p>
            <a:pPr marL="0" lvl="0" indent="0" algn="ctr" rtl="0">
              <a:lnSpc>
                <a:spcPct val="90000"/>
              </a:lnSpc>
              <a:spcBef>
                <a:spcPts val="0"/>
              </a:spcBef>
              <a:spcAft>
                <a:spcPts val="0"/>
              </a:spcAft>
              <a:buClr>
                <a:schemeClr val="accent1"/>
              </a:buClr>
              <a:buSzPts val="3300"/>
              <a:buFont typeface="Corbel"/>
              <a:buNone/>
            </a:pPr>
            <a:r>
              <a:rPr lang="en-US" sz="2000" dirty="0"/>
              <a:t>Camping Property</a:t>
            </a:r>
            <a:endParaRPr sz="2000" dirty="0"/>
          </a:p>
        </p:txBody>
      </p:sp>
      <p:sp>
        <p:nvSpPr>
          <p:cNvPr id="2" name="TextBox 1">
            <a:extLst>
              <a:ext uri="{FF2B5EF4-FFF2-40B4-BE49-F238E27FC236}">
                <a16:creationId xmlns:a16="http://schemas.microsoft.com/office/drawing/2014/main" id="{98C66DFF-F4F4-3162-9795-D2FEB96FA0B5}"/>
              </a:ext>
            </a:extLst>
          </p:cNvPr>
          <p:cNvSpPr txBox="1"/>
          <p:nvPr/>
        </p:nvSpPr>
        <p:spPr>
          <a:xfrm>
            <a:off x="914400" y="3706933"/>
            <a:ext cx="7596650" cy="1169551"/>
          </a:xfrm>
          <a:prstGeom prst="rect">
            <a:avLst/>
          </a:prstGeom>
          <a:noFill/>
        </p:spPr>
        <p:txBody>
          <a:bodyPr wrap="square" rtlCol="0">
            <a:spAutoFit/>
          </a:bodyPr>
          <a:lstStyle/>
          <a:p>
            <a:r>
              <a:rPr lang="en-US" dirty="0"/>
              <a:t>The Administration Budget includes the site expenses for the yearly meeting office, bookkeeping, accounting, and HR services and software, but also maintaining the website and directories, providing support for committees, preparing and distributing the Yearbook and Faith and Practice. It also includes gifts to outside organizations, Committee Expenses, Educational Grants and the Sue Thomas Turner Education fund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2217-E930-1811-CD57-D42E32C4B294}"/>
              </a:ext>
            </a:extLst>
          </p:cNvPr>
          <p:cNvSpPr>
            <a:spLocks noGrp="1"/>
          </p:cNvSpPr>
          <p:nvPr>
            <p:ph type="title"/>
          </p:nvPr>
        </p:nvSpPr>
        <p:spPr/>
        <p:txBody>
          <a:bodyPr/>
          <a:lstStyle/>
          <a:p>
            <a:r>
              <a:rPr lang="en-US" dirty="0"/>
              <a:t>This Budget is “LLC Agnostic”</a:t>
            </a:r>
          </a:p>
        </p:txBody>
      </p:sp>
      <p:sp>
        <p:nvSpPr>
          <p:cNvPr id="3" name="Text Placeholder 2">
            <a:extLst>
              <a:ext uri="{FF2B5EF4-FFF2-40B4-BE49-F238E27FC236}">
                <a16:creationId xmlns:a16="http://schemas.microsoft.com/office/drawing/2014/main" id="{03456AA7-EB98-9D1C-3011-ABE393E78395}"/>
              </a:ext>
            </a:extLst>
          </p:cNvPr>
          <p:cNvSpPr>
            <a:spLocks noGrp="1"/>
          </p:cNvSpPr>
          <p:nvPr>
            <p:ph type="body" idx="1"/>
          </p:nvPr>
        </p:nvSpPr>
        <p:spPr/>
        <p:txBody>
          <a:bodyPr>
            <a:normAutofit lnSpcReduction="10000"/>
          </a:bodyPr>
          <a:lstStyle/>
          <a:p>
            <a:r>
              <a:rPr lang="en-US" sz="2800" dirty="0"/>
              <a:t>It doesn’t depend on the decision we make about how to improve Camp Governance</a:t>
            </a:r>
          </a:p>
          <a:p>
            <a:endParaRPr lang="en-US" sz="2800" dirty="0"/>
          </a:p>
          <a:p>
            <a:r>
              <a:rPr lang="en-US" sz="2800" dirty="0"/>
              <a:t>It doesn’t include any provision for the expenses like legal fees or training that might be incurred in transitioning to a different form of Camp Governance</a:t>
            </a:r>
          </a:p>
        </p:txBody>
      </p:sp>
    </p:spTree>
    <p:extLst>
      <p:ext uri="{BB962C8B-B14F-4D97-AF65-F5344CB8AC3E}">
        <p14:creationId xmlns:p14="http://schemas.microsoft.com/office/powerpoint/2010/main" val="384920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txBox="1"/>
          <p:nvPr/>
        </p:nvSpPr>
        <p:spPr>
          <a:xfrm>
            <a:off x="145890" y="474932"/>
            <a:ext cx="259924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1"/>
                </a:solidFill>
                <a:latin typeface="Corbel"/>
                <a:ea typeface="Corbel"/>
                <a:cs typeface="Corbel"/>
                <a:sym typeface="Corbel"/>
              </a:rPr>
              <a:t>2026 Proposed Plan of Apportionment</a:t>
            </a:r>
            <a:endParaRPr/>
          </a:p>
        </p:txBody>
      </p:sp>
      <p:sp>
        <p:nvSpPr>
          <p:cNvPr id="147" name="Google Shape;147;p13"/>
          <p:cNvSpPr txBox="1"/>
          <p:nvPr/>
        </p:nvSpPr>
        <p:spPr>
          <a:xfrm>
            <a:off x="429526" y="2248575"/>
            <a:ext cx="2315400" cy="2401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Anticipated Total = about $5</a:t>
            </a:r>
            <a:r>
              <a:rPr lang="en-US" sz="1800" b="1">
                <a:latin typeface="Calibri"/>
                <a:ea typeface="Calibri"/>
                <a:cs typeface="Calibri"/>
                <a:sym typeface="Calibri"/>
              </a:rPr>
              <a:t>64</a:t>
            </a:r>
            <a:r>
              <a:rPr lang="en-US" sz="1800" b="1" i="0" u="none" strike="noStrike">
                <a:solidFill>
                  <a:srgbClr val="000000"/>
                </a:solidFill>
                <a:latin typeface="Calibri"/>
                <a:ea typeface="Calibri"/>
                <a:cs typeface="Calibri"/>
                <a:sym typeface="Calibri"/>
              </a:rPr>
              <a:t>,000</a:t>
            </a:r>
            <a:r>
              <a:rPr lang="en-US" sz="1800">
                <a:solidFill>
                  <a:schemeClr val="dk1"/>
                </a:solidFill>
                <a:latin typeface="Corbel"/>
                <a:ea typeface="Corbel"/>
                <a:cs typeface="Corbel"/>
                <a:sym typeface="Corbel"/>
              </a:rPr>
              <a:t> </a:t>
            </a:r>
            <a:endParaRPr sz="1800">
              <a:solidFill>
                <a:schemeClr val="dk1"/>
              </a:solidFill>
              <a:latin typeface="Corbel"/>
              <a:ea typeface="Corbel"/>
              <a:cs typeface="Corbel"/>
              <a:sym typeface="Corbel"/>
            </a:endParaRPr>
          </a:p>
          <a:p>
            <a:pPr marL="0" marR="0" lvl="0" indent="0" algn="ctr" rtl="0">
              <a:spcBef>
                <a:spcPts val="0"/>
              </a:spcBef>
              <a:spcAft>
                <a:spcPts val="0"/>
              </a:spcAft>
              <a:buNone/>
            </a:pPr>
            <a:endParaRPr sz="1800">
              <a:solidFill>
                <a:schemeClr val="dk1"/>
              </a:solidFill>
              <a:latin typeface="Corbel"/>
              <a:ea typeface="Corbel"/>
              <a:cs typeface="Corbel"/>
              <a:sym typeface="Corbel"/>
            </a:endParaRPr>
          </a:p>
          <a:p>
            <a:pPr marL="0" marR="0" lvl="0" indent="0" algn="ctr" rtl="0">
              <a:spcBef>
                <a:spcPts val="0"/>
              </a:spcBef>
              <a:spcAft>
                <a:spcPts val="0"/>
              </a:spcAft>
              <a:buNone/>
            </a:pPr>
            <a:r>
              <a:rPr lang="en-US" sz="1600">
                <a:solidFill>
                  <a:schemeClr val="dk1"/>
                </a:solidFill>
                <a:latin typeface="Corbel"/>
                <a:ea typeface="Corbel"/>
                <a:cs typeface="Corbel"/>
                <a:sym typeface="Corbel"/>
              </a:rPr>
              <a:t>Don’t forget! Your Meeting can adjust. Contact Catherine Tall, Apportionment Liaison, Stewardship &amp; Finance.</a:t>
            </a:r>
            <a:br>
              <a:rPr lang="en-US" sz="1600">
                <a:solidFill>
                  <a:schemeClr val="dk1"/>
                </a:solidFill>
                <a:latin typeface="Corbel"/>
                <a:ea typeface="Corbel"/>
                <a:cs typeface="Corbel"/>
                <a:sym typeface="Corbel"/>
              </a:rPr>
            </a:br>
            <a:r>
              <a:rPr lang="en-US" sz="1600">
                <a:solidFill>
                  <a:schemeClr val="dk1"/>
                </a:solidFill>
                <a:latin typeface="Corbel"/>
                <a:ea typeface="Corbel"/>
                <a:cs typeface="Corbel"/>
                <a:sym typeface="Corbel"/>
              </a:rPr>
              <a:t>cvtall@gmail.com </a:t>
            </a:r>
            <a:endParaRPr sz="1600">
              <a:solidFill>
                <a:schemeClr val="dk1"/>
              </a:solidFill>
              <a:latin typeface="Corbel"/>
              <a:ea typeface="Corbel"/>
              <a:cs typeface="Corbel"/>
              <a:sym typeface="Corbel"/>
            </a:endParaRPr>
          </a:p>
        </p:txBody>
      </p:sp>
      <p:sp>
        <p:nvSpPr>
          <p:cNvPr id="148" name="Google Shape;148;p13"/>
          <p:cNvSpPr txBox="1"/>
          <p:nvPr/>
        </p:nvSpPr>
        <p:spPr>
          <a:xfrm>
            <a:off x="359464" y="1844326"/>
            <a:ext cx="2385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rbel"/>
                <a:ea typeface="Corbel"/>
                <a:cs typeface="Corbel"/>
                <a:sym typeface="Corbel"/>
              </a:rPr>
              <a:t> </a:t>
            </a:r>
            <a:endParaRPr/>
          </a:p>
        </p:txBody>
      </p:sp>
      <p:pic>
        <p:nvPicPr>
          <p:cNvPr id="149" name="Google Shape;149;p13" title="Screenshot 2025-12-11 at 3.31.36 PM.png"/>
          <p:cNvPicPr preferRelativeResize="0"/>
          <p:nvPr/>
        </p:nvPicPr>
        <p:blipFill>
          <a:blip r:embed="rId3">
            <a:alphaModFix/>
          </a:blip>
          <a:stretch>
            <a:fillRect/>
          </a:stretch>
        </p:blipFill>
        <p:spPr>
          <a:xfrm>
            <a:off x="2897531" y="152400"/>
            <a:ext cx="5608729" cy="4838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451830" y="373447"/>
            <a:ext cx="7406700" cy="101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dirty="0"/>
              <a:t>BYM Non Camp Budget </a:t>
            </a:r>
            <a:br>
              <a:rPr lang="en-US" dirty="0"/>
            </a:br>
            <a:r>
              <a:rPr lang="en-US" b="1" u="sng" dirty="0"/>
              <a:t>Income</a:t>
            </a:r>
            <a:endParaRPr b="1" u="sng" dirty="0"/>
          </a:p>
        </p:txBody>
      </p:sp>
      <p:pic>
        <p:nvPicPr>
          <p:cNvPr id="141" name="Google Shape;141;p5" title="Screenshot 2026-01-09 at 1.07.16 PM.png"/>
          <p:cNvPicPr preferRelativeResize="0"/>
          <p:nvPr/>
        </p:nvPicPr>
        <p:blipFill rotWithShape="1">
          <a:blip r:embed="rId3">
            <a:alphaModFix/>
          </a:blip>
          <a:srcRect b="47011"/>
          <a:stretch/>
        </p:blipFill>
        <p:spPr>
          <a:xfrm>
            <a:off x="2264900" y="1342401"/>
            <a:ext cx="5880033" cy="34276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b5e90e73bc_0_7"/>
          <p:cNvSpPr txBox="1">
            <a:spLocks noGrp="1"/>
          </p:cNvSpPr>
          <p:nvPr>
            <p:ph type="title"/>
          </p:nvPr>
        </p:nvSpPr>
        <p:spPr>
          <a:xfrm>
            <a:off x="451830" y="373447"/>
            <a:ext cx="7406700" cy="1017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Corbel"/>
              <a:buNone/>
            </a:pPr>
            <a:r>
              <a:rPr lang="en-US" dirty="0"/>
              <a:t>BYM Non Camp Budget </a:t>
            </a:r>
            <a:br>
              <a:rPr lang="en-US" dirty="0"/>
            </a:br>
            <a:r>
              <a:rPr lang="en-US" b="1" u="sng" dirty="0"/>
              <a:t>EXPENSES</a:t>
            </a:r>
            <a:endParaRPr b="1" u="sng" dirty="0"/>
          </a:p>
        </p:txBody>
      </p:sp>
      <p:pic>
        <p:nvPicPr>
          <p:cNvPr id="155" name="Google Shape;155;g3b5e90e73bc_0_7" title="Screenshot 2026-01-09 at 1.07.16 PM.png"/>
          <p:cNvPicPr preferRelativeResize="0"/>
          <p:nvPr/>
        </p:nvPicPr>
        <p:blipFill rotWithShape="1">
          <a:blip r:embed="rId3">
            <a:alphaModFix/>
          </a:blip>
          <a:srcRect t="49914"/>
          <a:stretch/>
        </p:blipFill>
        <p:spPr>
          <a:xfrm>
            <a:off x="2092261" y="1573529"/>
            <a:ext cx="6041426" cy="3196524"/>
          </a:xfrm>
          <a:prstGeom prst="rect">
            <a:avLst/>
          </a:prstGeom>
          <a:noFill/>
          <a:ln>
            <a:noFill/>
          </a:ln>
        </p:spPr>
      </p:pic>
      <p:pic>
        <p:nvPicPr>
          <p:cNvPr id="156" name="Google Shape;156;g3b5e90e73bc_0_7" title="Screenshot 2026-01-09 at 1.07.16 PM.png"/>
          <p:cNvPicPr preferRelativeResize="0"/>
          <p:nvPr/>
        </p:nvPicPr>
        <p:blipFill rotWithShape="1">
          <a:blip r:embed="rId3">
            <a:alphaModFix/>
          </a:blip>
          <a:srcRect t="4164" b="92283"/>
          <a:stretch/>
        </p:blipFill>
        <p:spPr>
          <a:xfrm>
            <a:off x="2337135" y="1225155"/>
            <a:ext cx="5796552" cy="360917"/>
          </a:xfrm>
          <a:prstGeom prst="rect">
            <a:avLst/>
          </a:prstGeom>
          <a:noFill/>
          <a:ln>
            <a:noFill/>
          </a:ln>
        </p:spPr>
      </p:pic>
      <p:sp>
        <p:nvSpPr>
          <p:cNvPr id="2" name="Rectangle 1">
            <a:extLst>
              <a:ext uri="{FF2B5EF4-FFF2-40B4-BE49-F238E27FC236}">
                <a16:creationId xmlns:a16="http://schemas.microsoft.com/office/drawing/2014/main" id="{502EA5B3-5E47-6877-CAE2-06748F5B9E09}"/>
              </a:ext>
            </a:extLst>
          </p:cNvPr>
          <p:cNvSpPr/>
          <p:nvPr/>
        </p:nvSpPr>
        <p:spPr>
          <a:xfrm>
            <a:off x="7754587" y="1237697"/>
            <a:ext cx="348817" cy="299124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179853-A0B4-EC2D-7E48-0EA9E7F8FA35}"/>
              </a:ext>
            </a:extLst>
          </p:cNvPr>
          <p:cNvSpPr txBox="1"/>
          <p:nvPr/>
        </p:nvSpPr>
        <p:spPr>
          <a:xfrm>
            <a:off x="2092261" y="4364736"/>
            <a:ext cx="5893499" cy="405317"/>
          </a:xfrm>
          <a:prstGeom prst="rect">
            <a:avLst/>
          </a:prstGeom>
          <a:solidFill>
            <a:schemeClr val="bg1"/>
          </a:solidFill>
        </p:spPr>
        <p:txBody>
          <a:bodyPr wrap="square" rtlCol="0">
            <a:spAutoFit/>
          </a:bodyPr>
          <a:lstStyle/>
          <a:p>
            <a:endParaRPr lang="en-US" dirty="0"/>
          </a:p>
        </p:txBody>
      </p:sp>
    </p:spTree>
  </p:cSld>
  <p:clrMapOvr>
    <a:masterClrMapping/>
  </p:clrMapOvr>
</p:sld>
</file>

<file path=ppt/theme/theme1.xml><?xml version="1.0" encoding="utf-8"?>
<a:theme xmlns:a="http://schemas.openxmlformats.org/drawingml/2006/main" name="Basis">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8941</TotalTime>
  <Words>1720</Words>
  <Application>Microsoft Macintosh PowerPoint</Application>
  <PresentationFormat>On-screen Show (16:9)</PresentationFormat>
  <Paragraphs>143</Paragraphs>
  <Slides>25</Slides>
  <Notes>22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Courier New</vt:lpstr>
      <vt:lpstr>Arial</vt:lpstr>
      <vt:lpstr>Calibri</vt:lpstr>
      <vt:lpstr>Times New Roman</vt:lpstr>
      <vt:lpstr>Corbel</vt:lpstr>
      <vt:lpstr>Basis</vt:lpstr>
      <vt:lpstr>PowerPoint Presentation</vt:lpstr>
      <vt:lpstr>Camping Program Budget Deficit</vt:lpstr>
      <vt:lpstr>What Does the 2026 Budget Do?  Course corrects camp budgets and gets them on-track for a balanced operating budget in 2027, which has included substantial staffing adjustments (which take a little longer).  Revenue projections, especially camper fees, are realistic and based in prior-year actuals and next-year plans   Funds all other programs, anti-racism priorities, and contributions to outside organizations at a similar rate as 2025. No new programs or program expansions are funded in this budget.  Provide a Cost of Living Adjustment of 4% for staff (except GenSec, Camping Program Manager, &amp; Camp Property Manager) </vt:lpstr>
      <vt:lpstr>Changes in Budget Presentation</vt:lpstr>
      <vt:lpstr>Non Camp BYM Budget</vt:lpstr>
      <vt:lpstr>This Budget is “LLC Agnostic”</vt:lpstr>
      <vt:lpstr>PowerPoint Presentation</vt:lpstr>
      <vt:lpstr>BYM Non Camp Budget  Income</vt:lpstr>
      <vt:lpstr>BYM Non Camp Budget  EXPENSES</vt:lpstr>
      <vt:lpstr>BYM Non Camp Budget  EXPENSES Broken Down By Program &amp; Committee</vt:lpstr>
      <vt:lpstr>PowerPoint Presentation</vt:lpstr>
      <vt:lpstr>BYM Non Camp Income</vt:lpstr>
      <vt:lpstr>Policy on Contributions to Outside Orgs</vt:lpstr>
      <vt:lpstr>PowerPoint Presentation</vt:lpstr>
      <vt:lpstr>PowerPoint Presentation</vt:lpstr>
      <vt:lpstr>How Our Budget Supports Our Values</vt:lpstr>
      <vt:lpstr>BYM Camps Budget (Camp Program &amp; Camp Property Only), INCOME</vt:lpstr>
      <vt:lpstr>BYM Camps Budget (Camp Program &amp; Camp Property Only), EXPENSES</vt:lpstr>
      <vt:lpstr>PowerPoint Presentation</vt:lpstr>
      <vt:lpstr>Camp Income</vt:lpstr>
      <vt:lpstr>2026 Camp Capital Budget</vt:lpstr>
      <vt:lpstr>PowerPoint Presentation</vt:lpstr>
      <vt:lpstr>Looking Forward to the 2027 Budget</vt:lpstr>
      <vt:lpstr>2027 Budget Process</vt:lpstr>
      <vt:lpstr>Stewardship &amp; Finance Committee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Gillooly</dc:creator>
  <cp:lastModifiedBy>Terence McCormally</cp:lastModifiedBy>
  <cp:revision>4</cp:revision>
  <dcterms:modified xsi:type="dcterms:W3CDTF">2026-01-29T21:01:01Z</dcterms:modified>
</cp:coreProperties>
</file>