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6" r:id="rId5"/>
    <p:sldId id="260" r:id="rId6"/>
    <p:sldId id="264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5" r:id="rId15"/>
    <p:sldId id="273" r:id="rId16"/>
    <p:sldId id="271" r:id="rId17"/>
    <p:sldId id="272" r:id="rId18"/>
    <p:sldId id="274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 autoAdjust="0"/>
    <p:restoredTop sz="80717" autoAdjust="0"/>
  </p:normalViewPr>
  <p:slideViewPr>
    <p:cSldViewPr>
      <p:cViewPr>
        <p:scale>
          <a:sx n="90" d="100"/>
          <a:sy n="90" d="100"/>
        </p:scale>
        <p:origin x="-931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7600FC-B18D-4DED-BEF1-D42CB178999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8195079-1341-45A6-83C2-5ED542690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5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plans:</a:t>
            </a:r>
          </a:p>
          <a:p>
            <a:r>
              <a:rPr lang="en-US" dirty="0" smtClean="0"/>
              <a:t>Neighborhood</a:t>
            </a:r>
            <a:r>
              <a:rPr lang="en-US" baseline="0" dirty="0" smtClean="0"/>
              <a:t> Sun</a:t>
            </a:r>
            <a:endParaRPr lang="en-US" dirty="0" smtClean="0"/>
          </a:p>
          <a:p>
            <a:r>
              <a:rPr lang="en-US" dirty="0" smtClean="0"/>
              <a:t>Groundswell</a:t>
            </a:r>
            <a:r>
              <a:rPr lang="en-US" baseline="0" dirty="0" smtClean="0"/>
              <a:t>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5079-1341-45A6-83C2-5ED5426902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0A5C-0DB6-4CC3-AC18-9E7E28D73574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E233-2A4F-4F2C-84AD-CFD5251F27E7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2BED-7550-4AD2-AB90-A9B86C9D4F5B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2968-3C1F-42C2-8BB6-BA3A6D1C598A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751-29A6-40CA-9B45-F103EB5B4217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54E2-068E-4B63-B504-9B00392C83F1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B12-7E32-49D4-B003-A44F0000ED79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6237-6A06-4B4D-B1C5-57ECAC114445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DEC9-443C-4AA7-804F-4CCEC1A07341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028-7121-45B1-B946-148ED8B0E679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068-8230-4BA4-8311-FDF82BE9AE68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B78F-65DA-4D4F-BC2F-0EC34BB21C5F}" type="datetime1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297F-C6AA-4F7C-B204-0B313F650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org/en-us/get-involved/how-to-help/consider-your-impact/carbon-calculator/" TargetMode="External"/><Relationship Id="rId7" Type="http://schemas.openxmlformats.org/officeDocument/2006/relationships/hyperlink" Target="https://www.epa.gov/energy/greenhouse-gas-equivalencies-calculator?unit=gasoline&amp;amount=100" TargetMode="External"/><Relationship Id="rId2" Type="http://schemas.openxmlformats.org/officeDocument/2006/relationships/hyperlink" Target="https://coolclimate.berkeley.edu/calculat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olclimate.berkeley.edu/maps" TargetMode="External"/><Relationship Id="rId5" Type="http://schemas.openxmlformats.org/officeDocument/2006/relationships/hyperlink" Target="http://www.coolcongregations.org/calculator/" TargetMode="External"/><Relationship Id="rId4" Type="http://schemas.openxmlformats.org/officeDocument/2006/relationships/hyperlink" Target="http://calculator.carbonfootprint.com/calculator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limate.berkeley.edu/map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olclimate.berkeley.edu/calculato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ure.org/en-us/get-involved/how-to-help/consider-your-impact/carbon-calculato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congregations.org/calculat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3200400" cy="2895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Carbon Footprint Training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Rick Morgan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BYM Unity with Nature Committee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at Sandy Spring Friends Meeting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February 24, 2019</a:t>
            </a:r>
          </a:p>
        </p:txBody>
      </p:sp>
      <p:pic>
        <p:nvPicPr>
          <p:cNvPr id="4" name="Picture 3" descr="Earthfootligh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57200"/>
            <a:ext cx="3098800" cy="3408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Take action, beginning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95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Caring is not enough – Be the change!  </a:t>
            </a:r>
          </a:p>
          <a:p>
            <a:endParaRPr lang="en-US" dirty="0" smtClean="0"/>
          </a:p>
          <a:p>
            <a:r>
              <a:rPr lang="en-US" dirty="0" smtClean="0"/>
              <a:t>Our individual actions are an important part of the solution.  </a:t>
            </a:r>
          </a:p>
          <a:p>
            <a:endParaRPr lang="en-US" dirty="0" smtClean="0"/>
          </a:p>
          <a:p>
            <a:r>
              <a:rPr lang="en-US" dirty="0" smtClean="0"/>
              <a:t>Let’s look at some ways to cut your household’s footprint by 1+, 5+ and 10+ tons /yr.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95400"/>
            <a:ext cx="7848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3000" y="6324600"/>
            <a:ext cx="914400" cy="3048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Baltimore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220" name="Picture 4" descr="Image result for installing solar coll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1676400"/>
            <a:ext cx="4200525" cy="4600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943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Cut your footprint at least 1 ton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274320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Switch to LED bulbs</a:t>
            </a:r>
          </a:p>
          <a:p>
            <a:pPr algn="ctr"/>
            <a:r>
              <a:rPr lang="en-US" sz="2000" b="0" i="1" dirty="0"/>
              <a:t>(30+ </a:t>
            </a:r>
            <a:r>
              <a:rPr lang="en-US" sz="2000" b="0" i="1" dirty="0" smtClean="0"/>
              <a:t>bulbs)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67200" y="1524000"/>
            <a:ext cx="4270375" cy="4460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Switch to Low-Flow Shower Heads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266" y="2288541"/>
            <a:ext cx="1921933" cy="19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191000"/>
            <a:ext cx="269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&lt;$2 per bulb; Save money!</a:t>
            </a:r>
          </a:p>
          <a:p>
            <a:pPr algn="ctr"/>
            <a:r>
              <a:rPr lang="en-US" dirty="0" smtClean="0"/>
              <a:t>More comfort in summer!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3" r="23889" b="32292"/>
          <a:stretch/>
        </p:blipFill>
        <p:spPr bwMode="auto">
          <a:xfrm>
            <a:off x="5181600" y="2209800"/>
            <a:ext cx="236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4890" y="4200434"/>
            <a:ext cx="365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Good models provide a nice shower.</a:t>
            </a:r>
          </a:p>
          <a:p>
            <a:pPr algn="ctr"/>
            <a:r>
              <a:rPr lang="en-US" dirty="0" smtClean="0"/>
              <a:t>Much better than the 1980s version.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363" y="5257800"/>
            <a:ext cx="8328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Cut a round-trip flight to Atlanta, Chicago or Toronto.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Stop eating beef and pork in a 2-person household.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Switch to high-efficiency water heater or front-load washing machine.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Many more!  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0363" y="1295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56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Cut your footprint at least 5 tons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Change Electricity Provider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Seal and Insulate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060383" cy="203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393" y="4114800"/>
            <a:ext cx="3300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solar and wind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Rates very close to PEPCO’s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10+ tons for some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4102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Cut a 2-person flight to California or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Switch 2 vehicles to hybrid cars, or 1 car to transit.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Install solar panels.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Many more!  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554200" cy="216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1" y="4191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comfort too!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effective for older, single family homes.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4393" y="1219200"/>
            <a:ext cx="77042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76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60" y="4722641"/>
            <a:ext cx="1129674" cy="6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Cut your footprint at least 10 tons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83273"/>
            <a:ext cx="2537417" cy="563562"/>
          </a:xfrm>
        </p:spPr>
        <p:txBody>
          <a:bodyPr/>
          <a:lstStyle/>
          <a:p>
            <a:r>
              <a:rPr lang="en-US" dirty="0" smtClean="0"/>
              <a:t>Combine 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16059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Switch 2 vehicles to </a:t>
            </a:r>
            <a:r>
              <a:rPr lang="en-US" dirty="0"/>
              <a:t>transit, </a:t>
            </a:r>
            <a:r>
              <a:rPr lang="en-US" dirty="0" smtClean="0"/>
              <a:t>EV, or bicycle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3" r="23889" b="32292"/>
          <a:stretch/>
        </p:blipFill>
        <p:spPr bwMode="auto">
          <a:xfrm>
            <a:off x="1437675" y="4193714"/>
            <a:ext cx="640861" cy="528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715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Electrify gas appliances.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Move to a smaller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Many more!  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47666" y="4507958"/>
            <a:ext cx="733450" cy="529359"/>
            <a:chOff x="2530585" y="3889015"/>
            <a:chExt cx="1050815" cy="758413"/>
          </a:xfrm>
        </p:grpSpPr>
        <p:pic>
          <p:nvPicPr>
            <p:cNvPr id="2052" name="Picture 4" descr="C:\Users\Keith\AppData\Local\Microsoft\Windows\INetCache\IE\XYYZ8HDZ\Boeing-76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30585" y="3954766"/>
              <a:ext cx="1050815" cy="69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&quot;No&quot; Symbol 9"/>
            <p:cNvSpPr/>
            <p:nvPr/>
          </p:nvSpPr>
          <p:spPr>
            <a:xfrm>
              <a:off x="2805186" y="3889015"/>
              <a:ext cx="700014" cy="726757"/>
            </a:xfrm>
            <a:prstGeom prst="noSmoking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09" y="4211817"/>
            <a:ext cx="646814" cy="646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228600" y="12192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Cut a 4-person trip to Europe or</a:t>
            </a:r>
            <a:br>
              <a:rPr lang="en-US" dirty="0" smtClean="0"/>
            </a:br>
            <a:r>
              <a:rPr lang="en-US" dirty="0" smtClean="0"/>
              <a:t>2-person trip to Asia.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6" y="1858963"/>
            <a:ext cx="2187666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945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59121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07" r="14501"/>
          <a:stretch/>
        </p:blipFill>
        <p:spPr bwMode="auto">
          <a:xfrm>
            <a:off x="4686300" y="3996530"/>
            <a:ext cx="2215116" cy="168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81000" y="10668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08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Takeaways re: carbon footprints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Our carbon footprints are driven by our culture.</a:t>
            </a:r>
          </a:p>
          <a:p>
            <a:pPr lvl="1"/>
            <a:r>
              <a:rPr lang="en-US" dirty="0" smtClean="0"/>
              <a:t>Societal infrastructure reinforces consumptive lifestyles.</a:t>
            </a:r>
          </a:p>
          <a:p>
            <a:pPr lvl="1"/>
            <a:r>
              <a:rPr lang="en-US" dirty="0" smtClean="0"/>
              <a:t>Modifying behavior alone won’t solve climate change.</a:t>
            </a:r>
          </a:p>
          <a:p>
            <a:pPr marL="457200" lvl="1" indent="0">
              <a:buNone/>
            </a:pPr>
            <a:r>
              <a:rPr lang="en-US" b="1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Work </a:t>
            </a:r>
            <a:r>
              <a:rPr lang="en-US" dirty="0"/>
              <a:t>for </a:t>
            </a:r>
            <a:r>
              <a:rPr lang="en-US" dirty="0" smtClean="0"/>
              <a:t>societal change!</a:t>
            </a:r>
          </a:p>
          <a:p>
            <a:r>
              <a:rPr lang="en-US" sz="3300" dirty="0" smtClean="0"/>
              <a:t>Still </a:t>
            </a:r>
            <a:r>
              <a:rPr lang="en-US" sz="3300" dirty="0"/>
              <a:t>plenty of things you </a:t>
            </a:r>
            <a:r>
              <a:rPr lang="en-US" sz="3300" i="1" dirty="0"/>
              <a:t>can</a:t>
            </a:r>
            <a:r>
              <a:rPr lang="en-US" sz="3300" dirty="0"/>
              <a:t> </a:t>
            </a:r>
            <a:r>
              <a:rPr lang="en-US" sz="3300" dirty="0" smtClean="0"/>
              <a:t>control.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nergy		--travel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iet 		--purchases</a:t>
            </a:r>
          </a:p>
          <a:p>
            <a:pPr lvl="1"/>
            <a:endParaRPr lang="en-US" dirty="0"/>
          </a:p>
        </p:txBody>
      </p:sp>
      <p:pic>
        <p:nvPicPr>
          <p:cNvPr id="5" name="Picture 4" descr="Earthfootligh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727" y="2209800"/>
            <a:ext cx="3237346" cy="35610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94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5257800"/>
          </a:xfrm>
        </p:spPr>
        <p:txBody>
          <a:bodyPr/>
          <a:lstStyle/>
          <a:p>
            <a:r>
              <a:rPr lang="en-US" b="1" dirty="0" smtClean="0"/>
              <a:t>Additional slides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080443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 flipV="1">
            <a:off x="8686800" y="2174874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8686800" y="60804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b="1" dirty="0" smtClean="0"/>
              <a:t>Sample Utility Bills for Footprint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31955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17133"/>
            <a:ext cx="429324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33400" y="1295400"/>
            <a:ext cx="807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57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810000"/>
            <a:ext cx="7543800" cy="2620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Rick Morgan, Bethesda Friends Meeting</a:t>
            </a:r>
          </a:p>
          <a:p>
            <a:r>
              <a:rPr lang="en-US" sz="1800" dirty="0" smtClean="0"/>
              <a:t>Commissioner, DC Public Service Commission, 2003-2011 (retired)</a:t>
            </a:r>
          </a:p>
          <a:p>
            <a:r>
              <a:rPr lang="en-US" sz="1800" dirty="0" smtClean="0"/>
              <a:t>Economist; Creator of EPA’s “</a:t>
            </a:r>
            <a:r>
              <a:rPr lang="en-US" sz="1800" dirty="0" err="1" smtClean="0"/>
              <a:t>eGRID</a:t>
            </a:r>
            <a:r>
              <a:rPr lang="en-US" sz="1800" dirty="0" smtClean="0"/>
              <a:t>” database of US power plants</a:t>
            </a:r>
            <a:endParaRPr lang="en-US" sz="1800" dirty="0"/>
          </a:p>
          <a:p>
            <a:r>
              <a:rPr lang="en-US" sz="1800" dirty="0" smtClean="0"/>
              <a:t>Member, Unity with Nature Committee, Baltimore Yearly Meeting (Quakers)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810000"/>
            <a:ext cx="4038600" cy="2697163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752600"/>
            <a:ext cx="2590800" cy="17343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33600" y="1295400"/>
            <a:ext cx="472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63915"/>
            <a:ext cx="8382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Carbon Footprint Resources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Environmental Sustainability Group, Bethesda Friends Meeting, February 2019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endParaRPr lang="en-US" sz="2400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Leading carbon footprint calculators: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CoolClimate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Network (U.C. Berkeley)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https://coolclimate.berkeley.edu/calculator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  (calculator)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https://www.nature.org/en-us/get-involved/how-to-help/consider-your-impact/carbon-calculator/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(Nature Conservancy’s phone-friendly interface for 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CoolClimate’s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calculator)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carbonfootprint.com (U.K)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http://calculator.carbonfootprint.com/calculator.aspx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Cool Congregations (Interfaith Power &amp; Light)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http://www.coolcongregations.org/calculator/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Other resources: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CoolClimate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Network’s map of</a:t>
            </a:r>
            <a:r>
              <a:rPr lang="en-US" sz="14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US household carbon footprint by Zip Code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http://coolclimate.berkeley.edu/maps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EPA's greenhouse gas equivalency calculator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https://www.epa.gov/energy/greenhouse-gas-equivalencies-calculator?unit=gasoline&amp;amount=100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context for carbon </a:t>
            </a:r>
            <a:r>
              <a:rPr lang="en-US" b="1" dirty="0" err="1" smtClean="0"/>
              <a:t>footprinting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Extreme weather, wildfires</a:t>
            </a:r>
          </a:p>
          <a:p>
            <a:r>
              <a:rPr lang="en-US" dirty="0" smtClean="0"/>
              <a:t>Melting glaciers, sea level rise </a:t>
            </a:r>
          </a:p>
          <a:p>
            <a:r>
              <a:rPr lang="en-US" dirty="0" smtClean="0"/>
              <a:t>US bailing from Paris Climate Accords</a:t>
            </a:r>
            <a:endParaRPr lang="en-US" dirty="0" smtClean="0"/>
          </a:p>
          <a:p>
            <a:r>
              <a:rPr lang="en-US" dirty="0" smtClean="0"/>
              <a:t>UN warns warming </a:t>
            </a:r>
            <a:r>
              <a:rPr lang="en-US" dirty="0" smtClean="0"/>
              <a:t>mustn’t exceed </a:t>
            </a:r>
            <a:r>
              <a:rPr lang="en-US" dirty="0" smtClean="0"/>
              <a:t>1.5°C!</a:t>
            </a:r>
          </a:p>
          <a:p>
            <a:pPr>
              <a:buNone/>
            </a:pPr>
            <a:r>
              <a:rPr lang="en-US" i="1" dirty="0" smtClean="0"/>
              <a:t>Where to begin?</a:t>
            </a:r>
          </a:p>
          <a:p>
            <a:pPr>
              <a:buNone/>
            </a:pPr>
            <a:r>
              <a:rPr lang="en-US" i="1" dirty="0" smtClean="0"/>
              <a:t>Examine your own carbon footprint!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676400"/>
            <a:ext cx="4541520" cy="44744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1295400"/>
            <a:ext cx="792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Comparing our carbon footprints worldwide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5257800" cy="4690125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sz="3300" dirty="0" smtClean="0"/>
              <a:t>Annual U.S</a:t>
            </a:r>
            <a:r>
              <a:rPr lang="en-US" sz="3300" dirty="0"/>
              <a:t>. per capita carbon emissions </a:t>
            </a:r>
            <a:r>
              <a:rPr lang="en-US" sz="3300" dirty="0" smtClean="0"/>
              <a:t>(~16 metric tons) are</a:t>
            </a:r>
            <a:r>
              <a:rPr lang="en-US" sz="3300" dirty="0"/>
              <a:t>:</a:t>
            </a:r>
          </a:p>
          <a:p>
            <a:r>
              <a:rPr lang="en-US" sz="3300" dirty="0" smtClean="0"/>
              <a:t>Nearly double </a:t>
            </a:r>
            <a:r>
              <a:rPr lang="en-US" sz="3300" dirty="0"/>
              <a:t>most European countries’.</a:t>
            </a:r>
          </a:p>
          <a:p>
            <a:r>
              <a:rPr lang="en-US" sz="3300" dirty="0"/>
              <a:t>4</a:t>
            </a:r>
            <a:r>
              <a:rPr lang="en-US" sz="3300" dirty="0" smtClean="0"/>
              <a:t> </a:t>
            </a:r>
            <a:r>
              <a:rPr lang="en-US" sz="3300" dirty="0"/>
              <a:t>times worldwide </a:t>
            </a:r>
            <a:r>
              <a:rPr lang="en-US" sz="3300" dirty="0" smtClean="0"/>
              <a:t>average     (~4 metric tons per capita).</a:t>
            </a:r>
            <a:endParaRPr lang="en-US" sz="3300" dirty="0"/>
          </a:p>
          <a:p>
            <a:r>
              <a:rPr lang="en-US" sz="3300" dirty="0"/>
              <a:t>8</a:t>
            </a:r>
            <a:r>
              <a:rPr lang="en-US" sz="3300" dirty="0" smtClean="0"/>
              <a:t> </a:t>
            </a:r>
            <a:r>
              <a:rPr lang="en-US" sz="3300" dirty="0"/>
              <a:t>times </a:t>
            </a:r>
            <a:r>
              <a:rPr lang="en-US" sz="3300" dirty="0" smtClean="0"/>
              <a:t>our fair share of carbon the earth can sequester*.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*~2.0 metric tons per capita annually, per 2015 Paris Climate Accords</a:t>
            </a:r>
            <a:endParaRPr lang="en-US" sz="2200" dirty="0"/>
          </a:p>
        </p:txBody>
      </p:sp>
      <p:pic>
        <p:nvPicPr>
          <p:cNvPr id="1026" name="m_6861952206900359179Picture 1" descr="Nothing to do with #marketing but we couldn't resist pinning this great #infographic about various countries' #CarbonFootpri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590" y="381000"/>
            <a:ext cx="318226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87498" y="6428665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Stanford Kay</a:t>
            </a:r>
            <a:endParaRPr lang="en-US" sz="1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676400"/>
            <a:ext cx="495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Climate queries posed by Friends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3000" i="1" dirty="0"/>
              <a:t>As a human community, do we need to limit our human caused CO</a:t>
            </a:r>
            <a:r>
              <a:rPr lang="en-US" sz="3000" i="1" baseline="-25000" dirty="0"/>
              <a:t>2</a:t>
            </a:r>
            <a:r>
              <a:rPr lang="en-US" sz="3000" i="1" dirty="0"/>
              <a:t> to equal or less than what can be sequestered</a:t>
            </a:r>
            <a:r>
              <a:rPr lang="en-US" sz="3000" i="1" dirty="0" smtClean="0"/>
              <a:t>?</a:t>
            </a:r>
            <a:endParaRPr lang="en-US" sz="3000" i="1" dirty="0"/>
          </a:p>
          <a:p>
            <a:r>
              <a:rPr lang="en-US" sz="3000" i="1" dirty="0"/>
              <a:t>Do we as individuals and nations need to share the limits of emissions fairly to avoid further CO</a:t>
            </a:r>
            <a:r>
              <a:rPr lang="en-US" sz="3000" i="1" baseline="-25000" dirty="0"/>
              <a:t>2</a:t>
            </a:r>
            <a:r>
              <a:rPr lang="en-US" sz="3000" i="1" dirty="0"/>
              <a:t> increases to the atmosphere?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	--Unity </a:t>
            </a:r>
            <a:r>
              <a:rPr lang="en-US" sz="1900" dirty="0"/>
              <a:t>with Nature </a:t>
            </a:r>
            <a:r>
              <a:rPr lang="en-US" sz="1900" dirty="0" smtClean="0"/>
              <a:t>Committee</a:t>
            </a:r>
          </a:p>
          <a:p>
            <a:pPr marL="0" indent="0">
              <a:buNone/>
            </a:pPr>
            <a:r>
              <a:rPr lang="en-US" sz="1900" dirty="0" smtClean="0"/>
              <a:t>	   Baltimore </a:t>
            </a:r>
            <a:r>
              <a:rPr lang="en-US" sz="1900" dirty="0"/>
              <a:t>Yearly Meeting 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628900" cy="27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4800" y="1301809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85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Reasons for </a:t>
            </a:r>
            <a:r>
              <a:rPr lang="en-US" b="1" dirty="0" err="1" smtClean="0"/>
              <a:t>footprinting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Tracking our carbon footprints is a form of witness to our own actions that impact the earth.</a:t>
            </a:r>
          </a:p>
          <a:p>
            <a:r>
              <a:rPr lang="en-US" dirty="0" err="1" smtClean="0"/>
              <a:t>Footprinting</a:t>
            </a:r>
            <a:r>
              <a:rPr lang="en-US" dirty="0" smtClean="0"/>
              <a:t> can motivate us to: </a:t>
            </a:r>
          </a:p>
          <a:p>
            <a:pPr lvl="1"/>
            <a:r>
              <a:rPr lang="en-US" dirty="0" smtClean="0"/>
              <a:t>make changes in our personal lifestyles.</a:t>
            </a:r>
          </a:p>
          <a:p>
            <a:pPr lvl="1"/>
            <a:r>
              <a:rPr lang="en-US" dirty="0" smtClean="0"/>
              <a:t>work for cultural changes.</a:t>
            </a:r>
          </a:p>
          <a:p>
            <a:r>
              <a:rPr lang="en-US" dirty="0" smtClean="0"/>
              <a:t>Results are eye-opening!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495801"/>
            <a:ext cx="4343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“When I can see my own footprint, I can’t be silent and complicit!”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505200"/>
            <a:ext cx="3009900" cy="23410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295400"/>
            <a:ext cx="7848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http://coolclimate.berkeley.edu/maps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23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makes a good </a:t>
            </a:r>
            <a:br>
              <a:rPr lang="en-US" b="1" dirty="0" smtClean="0"/>
            </a:br>
            <a:r>
              <a:rPr lang="en-US" b="1" dirty="0" smtClean="0"/>
              <a:t>carbon footprint calculator?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943600" cy="4267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400" dirty="0"/>
              <a:t>Key attributes of a good calculator </a:t>
            </a:r>
            <a:r>
              <a:rPr lang="en-US" sz="3400" dirty="0" smtClean="0"/>
              <a:t>include:</a:t>
            </a:r>
          </a:p>
          <a:p>
            <a:pPr lvl="1"/>
            <a:r>
              <a:rPr lang="en-US" sz="2600" dirty="0" smtClean="0"/>
              <a:t>user-friendliness 	--accuracy 	</a:t>
            </a:r>
          </a:p>
          <a:p>
            <a:pPr lvl="1"/>
            <a:r>
              <a:rPr lang="en-US" sz="2600" dirty="0" smtClean="0"/>
              <a:t>robustness </a:t>
            </a:r>
            <a:r>
              <a:rPr lang="en-US" sz="2600" dirty="0"/>
              <a:t>	</a:t>
            </a:r>
            <a:r>
              <a:rPr lang="en-US" sz="2600" dirty="0" smtClean="0"/>
              <a:t>--usefulness </a:t>
            </a:r>
            <a:r>
              <a:rPr lang="en-US" sz="2600" dirty="0"/>
              <a:t>of </a:t>
            </a:r>
            <a:r>
              <a:rPr lang="en-US" sz="2600" dirty="0" smtClean="0"/>
              <a:t>results</a:t>
            </a:r>
            <a:r>
              <a:rPr lang="en-US" sz="2600" dirty="0"/>
              <a:t> </a:t>
            </a:r>
            <a:r>
              <a:rPr lang="en-US" dirty="0"/>
              <a:t> </a:t>
            </a:r>
            <a:endParaRPr lang="en-US" sz="2000" dirty="0"/>
          </a:p>
          <a:p>
            <a:pPr lvl="0"/>
            <a:r>
              <a:rPr lang="en-US" dirty="0"/>
              <a:t>No single calculator ideal in all respects.  </a:t>
            </a:r>
            <a:endParaRPr lang="en-US" sz="2400" dirty="0"/>
          </a:p>
          <a:p>
            <a:pPr lvl="1"/>
            <a:r>
              <a:rPr lang="en-US" sz="2600" dirty="0"/>
              <a:t>Often tension between simplicity and </a:t>
            </a:r>
            <a:r>
              <a:rPr lang="en-US" sz="2600" dirty="0" smtClean="0"/>
              <a:t>accuracy.</a:t>
            </a:r>
          </a:p>
          <a:p>
            <a:r>
              <a:rPr lang="en-US" dirty="0" smtClean="0"/>
              <a:t>Typical features:</a:t>
            </a:r>
          </a:p>
          <a:p>
            <a:pPr lvl="1"/>
            <a:r>
              <a:rPr lang="en-US" sz="2600" dirty="0" smtClean="0"/>
              <a:t>Organized </a:t>
            </a:r>
            <a:r>
              <a:rPr lang="en-US" sz="2600" dirty="0"/>
              <a:t>by sector modules (travel, housing, </a:t>
            </a:r>
            <a:r>
              <a:rPr lang="en-US" sz="2600" dirty="0" smtClean="0"/>
              <a:t>diet, </a:t>
            </a:r>
            <a:r>
              <a:rPr lang="en-US" sz="2600" dirty="0" err="1" smtClean="0"/>
              <a:t>etc</a:t>
            </a:r>
            <a:r>
              <a:rPr lang="en-US" sz="2600" dirty="0" smtClean="0"/>
              <a:t>).</a:t>
            </a:r>
          </a:p>
          <a:p>
            <a:pPr lvl="1"/>
            <a:r>
              <a:rPr lang="en-US" sz="2600" dirty="0" smtClean="0"/>
              <a:t>Scores </a:t>
            </a:r>
            <a:r>
              <a:rPr lang="en-US" sz="2600" dirty="0"/>
              <a:t>generally reported by </a:t>
            </a:r>
            <a:r>
              <a:rPr lang="en-US" sz="2600" i="1" dirty="0"/>
              <a:t>household</a:t>
            </a:r>
            <a:r>
              <a:rPr lang="en-US" sz="2600" dirty="0"/>
              <a:t>, not per </a:t>
            </a:r>
            <a:r>
              <a:rPr lang="en-US" sz="2600" dirty="0" smtClean="0"/>
              <a:t>capita.</a:t>
            </a:r>
          </a:p>
          <a:p>
            <a:pPr lvl="1"/>
            <a:r>
              <a:rPr lang="en-US" sz="2600" dirty="0" smtClean="0"/>
              <a:t>Scores expressed in </a:t>
            </a:r>
            <a:r>
              <a:rPr lang="en-US" sz="2600" i="1" dirty="0" smtClean="0"/>
              <a:t>metric</a:t>
            </a:r>
            <a:r>
              <a:rPr lang="en-US" sz="2600" dirty="0" smtClean="0"/>
              <a:t> tons of CO2 annually</a:t>
            </a:r>
          </a:p>
          <a:p>
            <a:pPr lvl="2"/>
            <a:r>
              <a:rPr lang="en-US" sz="2300" dirty="0" smtClean="0"/>
              <a:t>1 metric ton = ~1.1 “short” US ton.</a:t>
            </a:r>
            <a:endParaRPr lang="en-US" sz="23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530" y="2133600"/>
            <a:ext cx="2728844" cy="3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1676400"/>
            <a:ext cx="5562600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67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333" y="271244"/>
            <a:ext cx="5200650" cy="656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216" y="201538"/>
            <a:ext cx="369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leading on-line calculator: </a:t>
            </a:r>
          </a:p>
          <a:p>
            <a:r>
              <a:rPr lang="en-US" sz="2400" b="1" dirty="0" smtClean="0"/>
              <a:t>UC-Berkeley’s </a:t>
            </a:r>
            <a:r>
              <a:rPr lang="en-US" sz="2400" b="1" dirty="0" err="1" smtClean="0"/>
              <a:t>CoolClimate</a:t>
            </a:r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492" y="1867899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Precise &amp; 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Choice of standard vs. advanced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Air travel module accounts for high-altitude emissions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Documentation is thorough, 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‘Take Action’ list</a:t>
            </a:r>
          </a:p>
          <a:p>
            <a:endParaRPr lang="en-US" sz="1400" dirty="0" smtClean="0"/>
          </a:p>
          <a:p>
            <a:r>
              <a:rPr lang="en-US" sz="1400" dirty="0" smtClean="0"/>
              <a:t>*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coolclimate.berkeley.edu/calculator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Phone-friendly version:</a:t>
            </a:r>
          </a:p>
          <a:p>
            <a:r>
              <a:rPr lang="en-US" sz="1400" u="sng" dirty="0">
                <a:hlinkClick r:id="rId4"/>
              </a:rPr>
              <a:t>https://www.nature.org/en-us/get-involved/how-to-help/consider-your-impact/carbon-calculator/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9492" y="1771198"/>
            <a:ext cx="36405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16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797706"/>
            <a:ext cx="8991600" cy="402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565" y="152400"/>
            <a:ext cx="6633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carbonfootprint.com (U.K.) 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762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Versatile &amp; easy 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Optional high altitude adjustment for air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Score compared to your fair share of worldwide emissions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Hawking of “carbon offsets” may be objectionable to some.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921841"/>
            <a:ext cx="838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22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185" y="218951"/>
            <a:ext cx="4882730" cy="66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18" y="2286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Cool Congregations*</a:t>
            </a:r>
          </a:p>
          <a:p>
            <a:r>
              <a:rPr lang="en-US" sz="2400" b="1" dirty="0" smtClean="0"/>
              <a:t>(Interfaith Power &amp; Light)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5722" y="1676400"/>
            <a:ext cx="381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Calculates footprints for religious congregations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Accounts for energy use, staff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Estimates emissions associated with food, office products, cleaning </a:t>
            </a:r>
            <a:r>
              <a:rPr lang="en-US" sz="2400" dirty="0" smtClean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Credit </a:t>
            </a:r>
            <a:r>
              <a:rPr lang="en-US" sz="2400" dirty="0"/>
              <a:t>for </a:t>
            </a:r>
            <a:r>
              <a:rPr lang="en-US" sz="2400" dirty="0" smtClean="0"/>
              <a:t>congregation lands managed </a:t>
            </a:r>
            <a:r>
              <a:rPr lang="en-US" sz="2400" dirty="0"/>
              <a:t>in their natural </a:t>
            </a:r>
            <a:r>
              <a:rPr lang="en-US" sz="2400" dirty="0" smtClean="0"/>
              <a:t>state</a:t>
            </a:r>
          </a:p>
          <a:p>
            <a:endParaRPr lang="en-US" sz="1600" dirty="0" smtClean="0"/>
          </a:p>
          <a:p>
            <a:r>
              <a:rPr lang="en-US" sz="1400" dirty="0" smtClean="0"/>
              <a:t>*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://www.coolcongregations.org/calculator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  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7918" y="1371600"/>
            <a:ext cx="38968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297F-C6AA-4F7C-B204-0B313F650C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00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776</Words>
  <Application>Microsoft Office PowerPoint</Application>
  <PresentationFormat>On-screen Show (4:3)</PresentationFormat>
  <Paragraphs>169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Carbon Footprint Training</vt:lpstr>
      <vt:lpstr>The context for carbon footprinting</vt:lpstr>
      <vt:lpstr>Comparing our carbon footprints worldwide </vt:lpstr>
      <vt:lpstr>Climate queries posed by Friends</vt:lpstr>
      <vt:lpstr>Reasons for footprinting</vt:lpstr>
      <vt:lpstr>What makes a good  carbon footprint calculator?</vt:lpstr>
      <vt:lpstr>Slide 7</vt:lpstr>
      <vt:lpstr>Slide 8</vt:lpstr>
      <vt:lpstr>Slide 9</vt:lpstr>
      <vt:lpstr>Take action, beginning today</vt:lpstr>
      <vt:lpstr>Cut your footprint at least 1 ton</vt:lpstr>
      <vt:lpstr>Cut your footprint at least 5 tons</vt:lpstr>
      <vt:lpstr>Cut your footprint at least 10 tons</vt:lpstr>
      <vt:lpstr>Takeaways re: carbon footprints</vt:lpstr>
      <vt:lpstr>Additional slides</vt:lpstr>
      <vt:lpstr>Sample Utility Bills for Footprint</vt:lpstr>
      <vt:lpstr>Presenter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Footprint Training</dc:title>
  <dc:creator>Rick Morgan</dc:creator>
  <cp:lastModifiedBy>Rick Morgan</cp:lastModifiedBy>
  <cp:revision>149</cp:revision>
  <cp:lastPrinted>2018-11-13T19:08:04Z</cp:lastPrinted>
  <dcterms:created xsi:type="dcterms:W3CDTF">2018-10-30T16:27:04Z</dcterms:created>
  <dcterms:modified xsi:type="dcterms:W3CDTF">2019-02-23T21:25:23Z</dcterms:modified>
</cp:coreProperties>
</file>