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66" r:id="rId5"/>
    <p:sldId id="260" r:id="rId6"/>
    <p:sldId id="264" r:id="rId7"/>
    <p:sldId id="261" r:id="rId8"/>
    <p:sldId id="262" r:id="rId9"/>
    <p:sldId id="263" r:id="rId10"/>
    <p:sldId id="267" r:id="rId11"/>
    <p:sldId id="268" r:id="rId12"/>
    <p:sldId id="269" r:id="rId13"/>
    <p:sldId id="270" r:id="rId14"/>
    <p:sldId id="265" r:id="rId15"/>
    <p:sldId id="273" r:id="rId16"/>
    <p:sldId id="271" r:id="rId17"/>
    <p:sldId id="272" r:id="rId18"/>
    <p:sldId id="274" r:id="rId19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2" autoAdjust="0"/>
    <p:restoredTop sz="80717" autoAdjust="0"/>
  </p:normalViewPr>
  <p:slideViewPr>
    <p:cSldViewPr>
      <p:cViewPr>
        <p:scale>
          <a:sx n="90" d="100"/>
          <a:sy n="90" d="100"/>
        </p:scale>
        <p:origin x="-931" y="-1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F7600FC-B18D-4DED-BEF1-D42CB1789999}" type="datetimeFigureOut">
              <a:rPr lang="en-US" smtClean="0"/>
              <a:pPr/>
              <a:t>2/23/2019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9526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18195079-1341-45A6-83C2-5ED5426902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65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 plans:</a:t>
            </a:r>
          </a:p>
          <a:p>
            <a:r>
              <a:rPr lang="en-US" dirty="0" smtClean="0"/>
              <a:t>Neighborhood</a:t>
            </a:r>
            <a:r>
              <a:rPr lang="en-US" baseline="0" dirty="0" smtClean="0"/>
              <a:t> Sun</a:t>
            </a:r>
            <a:endParaRPr lang="en-US" dirty="0" smtClean="0"/>
          </a:p>
          <a:p>
            <a:r>
              <a:rPr lang="en-US" dirty="0" smtClean="0"/>
              <a:t>Groundswell</a:t>
            </a:r>
            <a:r>
              <a:rPr lang="en-US" baseline="0" dirty="0" smtClean="0"/>
              <a:t> Energy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195079-1341-45A6-83C2-5ED54269022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2243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0A5C-0DB6-4CC3-AC18-9E7E28D73574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AE233-2A4F-4F2C-84AD-CFD5251F27E7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2BED-7550-4AD2-AB90-A9B86C9D4F5B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42968-3C1F-42C2-8BB6-BA3A6D1C598A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19751-29A6-40CA-9B45-F103EB5B4217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354E2-068E-4B63-B504-9B00392C83F1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16B12-7E32-49D4-B003-A44F0000ED79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D6237-6A06-4B4D-B1C5-57ECAC114445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3DEC9-443C-4AA7-804F-4CCEC1A07341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1C028-7121-45B1-B946-148ED8B0E679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B5068-8230-4BA4-8311-FDF82BE9AE68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1B78F-65DA-4D4F-BC2F-0EC34BB21C5F}" type="datetime1">
              <a:rPr lang="en-US" smtClean="0"/>
              <a:pPr/>
              <a:t>2/23/2019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7297F-C6AA-4F7C-B204-0B313F650C5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1.png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org/en-us/get-involved/how-to-help/consider-your-impact/carbon-calculator/" TargetMode="External"/><Relationship Id="rId7" Type="http://schemas.openxmlformats.org/officeDocument/2006/relationships/hyperlink" Target="https://www.epa.gov/energy/greenhouse-gas-equivalencies-calculator?unit=gasoline&amp;amount=100" TargetMode="External"/><Relationship Id="rId2" Type="http://schemas.openxmlformats.org/officeDocument/2006/relationships/hyperlink" Target="https://coolclimate.berkeley.edu/calculator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oolclimate.berkeley.edu/maps" TargetMode="External"/><Relationship Id="rId5" Type="http://schemas.openxmlformats.org/officeDocument/2006/relationships/hyperlink" Target="http://www.coolcongregations.org/calculator/" TargetMode="External"/><Relationship Id="rId4" Type="http://schemas.openxmlformats.org/officeDocument/2006/relationships/hyperlink" Target="http://calculator.carbonfootprint.com/calculator.aspx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coolclimate.berkeley.edu/map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oolclimate.berkeley.edu/calculator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nature.org/en-us/get-involved/how-to-help/consider-your-impact/carbon-calculator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olcongregations.org/calculator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609600"/>
            <a:ext cx="3200400" cy="2895600"/>
          </a:xfrm>
        </p:spPr>
        <p:txBody>
          <a:bodyPr>
            <a:noAutofit/>
          </a:bodyPr>
          <a:lstStyle/>
          <a:p>
            <a:pPr algn="l"/>
            <a:r>
              <a:rPr lang="en-US" sz="5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Carbon Footprint Training</a:t>
            </a:r>
            <a:endParaRPr lang="en-US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Rick Morgan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BYM Unity with Nature Committee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at Sandy Spring Friends Meeting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February 24, 2019</a:t>
            </a:r>
          </a:p>
        </p:txBody>
      </p:sp>
      <p:pic>
        <p:nvPicPr>
          <p:cNvPr id="4" name="Picture 3" descr="Earthfootlighte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57800" y="457200"/>
            <a:ext cx="3098800" cy="34086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44562"/>
          </a:xfrm>
        </p:spPr>
        <p:txBody>
          <a:bodyPr/>
          <a:lstStyle/>
          <a:p>
            <a:pPr algn="l"/>
            <a:r>
              <a:rPr lang="en-US" b="1" dirty="0" smtClean="0"/>
              <a:t>Take action, beginning today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44958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Caring is not enough – Be the change!  </a:t>
            </a:r>
          </a:p>
          <a:p>
            <a:endParaRPr lang="en-US" dirty="0" smtClean="0"/>
          </a:p>
          <a:p>
            <a:r>
              <a:rPr lang="en-US" dirty="0" smtClean="0"/>
              <a:t>Our individual actions are an important part of the solution.  </a:t>
            </a:r>
          </a:p>
          <a:p>
            <a:endParaRPr lang="en-US" dirty="0" smtClean="0"/>
          </a:p>
          <a:p>
            <a:r>
              <a:rPr lang="en-US" dirty="0" smtClean="0"/>
              <a:t>Let’s look at some ways to cut your household’s footprint by 1+, 5+ and 10+ tons /yr.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609600" y="1295400"/>
            <a:ext cx="78486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953000" y="6324600"/>
            <a:ext cx="914400" cy="304800"/>
          </a:xfrm>
        </p:spPr>
        <p:txBody>
          <a:bodyPr/>
          <a:lstStyle/>
          <a:p>
            <a:r>
              <a:rPr lang="en-US" sz="1400" dirty="0" smtClean="0">
                <a:solidFill>
                  <a:schemeClr val="tx1"/>
                </a:solidFill>
              </a:rPr>
              <a:t>Baltimore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9220" name="Picture 4" descr="Image result for installing solar collec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43475" y="1676400"/>
            <a:ext cx="4200525" cy="4600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59432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Cut your footprint at least 1 ton</a:t>
            </a:r>
            <a:endParaRPr lang="en-US" sz="40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1524000"/>
            <a:ext cx="2743200" cy="639762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dirty="0"/>
              <a:t>Switch to LED bulbs</a:t>
            </a:r>
          </a:p>
          <a:p>
            <a:pPr algn="ctr"/>
            <a:r>
              <a:rPr lang="en-US" sz="2000" b="0" i="1" dirty="0"/>
              <a:t>(30+ </a:t>
            </a:r>
            <a:r>
              <a:rPr lang="en-US" sz="2000" b="0" i="1" dirty="0" smtClean="0"/>
              <a:t>bulbs)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i="1" dirty="0" smtClean="0"/>
              <a:t> </a:t>
            </a:r>
            <a:endParaRPr lang="en-US" sz="2000" i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267200" y="1524000"/>
            <a:ext cx="4270375" cy="446087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Switch to Low-Flow Shower Heads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2266" y="2288541"/>
            <a:ext cx="1921933" cy="1921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4191000"/>
            <a:ext cx="26954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&lt;$2 per bulb; Save money!</a:t>
            </a:r>
          </a:p>
          <a:p>
            <a:pPr algn="ctr"/>
            <a:r>
              <a:rPr lang="en-US" dirty="0" smtClean="0"/>
              <a:t>More comfort in summer!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83" r="23889" b="32292"/>
          <a:stretch/>
        </p:blipFill>
        <p:spPr bwMode="auto">
          <a:xfrm>
            <a:off x="5181600" y="2209800"/>
            <a:ext cx="23622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624890" y="4200434"/>
            <a:ext cx="36518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Good models provide a nice shower.</a:t>
            </a:r>
          </a:p>
          <a:p>
            <a:pPr algn="ctr"/>
            <a:r>
              <a:rPr lang="en-US" dirty="0" smtClean="0"/>
              <a:t>Much better than the 1980s version.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10363" y="5257800"/>
            <a:ext cx="83288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Cut a round-trip flight to Atlanta, Chicago or Toronto.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Stop eating beef and pork in a 2-person household.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Switch to high-efficiency water heater or front-load washing machine.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Many more!  </a:t>
            </a:r>
            <a:endParaRPr lang="en-US" sz="2000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510363" y="1295400"/>
            <a:ext cx="8077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0561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Cut your footprint at least 5 tons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Change Electricity Provider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 smtClean="0"/>
              <a:t>Seal and Insulate</a:t>
            </a:r>
            <a:endParaRPr lang="en-US" sz="2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" y="1905000"/>
            <a:ext cx="3060383" cy="2037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74393" y="4114800"/>
            <a:ext cx="33001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e.g. solar and wind plans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Easy to switch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Rates very close to PEPCO’s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10+ tons for some households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2600" y="5410200"/>
            <a:ext cx="617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Cut a 2-person flight to California or Europe.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Switch 2 vehicles to hybrid cars, or 1 car to transit.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Install solar panels.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Many more!  </a:t>
            </a:r>
            <a:endParaRPr lang="en-US" sz="20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3554200" cy="2163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24401" y="4191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Improves comfort too!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Most effective for older, single family homes.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574393" y="1219200"/>
            <a:ext cx="7704207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82766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9660" y="4722641"/>
            <a:ext cx="1129674" cy="687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Cut your footprint at least 10 tons</a:t>
            </a:r>
            <a:endParaRPr lang="en-US" sz="4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583273"/>
            <a:ext cx="2537417" cy="563562"/>
          </a:xfrm>
        </p:spPr>
        <p:txBody>
          <a:bodyPr/>
          <a:lstStyle/>
          <a:p>
            <a:r>
              <a:rPr lang="en-US" dirty="0" smtClean="0"/>
              <a:t>Combine Actions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716059"/>
            <a:ext cx="4040188" cy="3951288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Switch 2 vehicles to </a:t>
            </a:r>
            <a:r>
              <a:rPr lang="en-US" dirty="0"/>
              <a:t>transit, </a:t>
            </a:r>
            <a:r>
              <a:rPr lang="en-US" dirty="0" smtClean="0"/>
              <a:t>EV, or bicycle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83" r="23889" b="32292"/>
          <a:stretch/>
        </p:blipFill>
        <p:spPr bwMode="auto">
          <a:xfrm>
            <a:off x="1437675" y="4193714"/>
            <a:ext cx="640861" cy="52892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8600" y="5715000"/>
            <a:ext cx="7086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Electrify gas appliances.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Move to a smaller place.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Many more!  </a:t>
            </a:r>
            <a:endParaRPr lang="en-US" sz="2000" b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1947666" y="4507958"/>
            <a:ext cx="733450" cy="529359"/>
            <a:chOff x="2530585" y="3889015"/>
            <a:chExt cx="1050815" cy="758413"/>
          </a:xfrm>
        </p:grpSpPr>
        <p:pic>
          <p:nvPicPr>
            <p:cNvPr id="2052" name="Picture 4" descr="C:\Users\Keith\AppData\Local\Microsoft\Windows\INetCache\IE\XYYZ8HDZ\Boeing-767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30585" y="3954766"/>
              <a:ext cx="1050815" cy="6926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&quot;No&quot; Symbol 9"/>
            <p:cNvSpPr/>
            <p:nvPr/>
          </p:nvSpPr>
          <p:spPr>
            <a:xfrm>
              <a:off x="2805186" y="3889015"/>
              <a:ext cx="700014" cy="726757"/>
            </a:xfrm>
            <a:prstGeom prst="noSmoking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6309" y="4211817"/>
            <a:ext cx="646814" cy="6468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 Placeholder 4"/>
          <p:cNvSpPr txBox="1">
            <a:spLocks/>
          </p:cNvSpPr>
          <p:nvPr/>
        </p:nvSpPr>
        <p:spPr>
          <a:xfrm>
            <a:off x="228600" y="1219200"/>
            <a:ext cx="4041775" cy="63976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Cut a 4-person trip to Europe or</a:t>
            </a:r>
            <a:br>
              <a:rPr lang="en-US" dirty="0" smtClean="0"/>
            </a:br>
            <a:r>
              <a:rPr lang="en-US" dirty="0" smtClean="0"/>
              <a:t>2-person trip to Asia.</a:t>
            </a:r>
            <a:endParaRPr 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426" y="1858963"/>
            <a:ext cx="2187666" cy="164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94513"/>
            <a:ext cx="2628900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6500" y="2559121"/>
            <a:ext cx="263842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07" r="14501"/>
          <a:stretch/>
        </p:blipFill>
        <p:spPr bwMode="auto">
          <a:xfrm>
            <a:off x="4686300" y="3996530"/>
            <a:ext cx="2215116" cy="1684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381000" y="1066800"/>
            <a:ext cx="8077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4085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Takeaways re: carbon footprints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5029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sz="3300" dirty="0" smtClean="0"/>
              <a:t>Our carbon footprints are driven by our culture.</a:t>
            </a:r>
          </a:p>
          <a:p>
            <a:pPr lvl="1"/>
            <a:r>
              <a:rPr lang="en-US" dirty="0" smtClean="0"/>
              <a:t>Societal infrastructure reinforces consumptive lifestyles.</a:t>
            </a:r>
          </a:p>
          <a:p>
            <a:pPr lvl="1"/>
            <a:r>
              <a:rPr lang="en-US" dirty="0" smtClean="0"/>
              <a:t>Modifying behavior alone won’t solve climate change.</a:t>
            </a:r>
          </a:p>
          <a:p>
            <a:pPr marL="457200" lvl="1" indent="0">
              <a:buNone/>
            </a:pPr>
            <a:r>
              <a:rPr lang="en-US" b="1" dirty="0" smtClean="0">
                <a:latin typeface="Calibri"/>
                <a:cs typeface="Calibri"/>
              </a:rPr>
              <a:t>→</a:t>
            </a:r>
            <a:r>
              <a:rPr lang="en-US" dirty="0" smtClean="0"/>
              <a:t>Work </a:t>
            </a:r>
            <a:r>
              <a:rPr lang="en-US" dirty="0"/>
              <a:t>for </a:t>
            </a:r>
            <a:r>
              <a:rPr lang="en-US" dirty="0" smtClean="0"/>
              <a:t>societal change!</a:t>
            </a:r>
          </a:p>
          <a:p>
            <a:r>
              <a:rPr lang="en-US" sz="3300" dirty="0" smtClean="0"/>
              <a:t>Still </a:t>
            </a:r>
            <a:r>
              <a:rPr lang="en-US" sz="3300" dirty="0"/>
              <a:t>plenty of things you </a:t>
            </a:r>
            <a:r>
              <a:rPr lang="en-US" sz="3300" i="1" dirty="0"/>
              <a:t>can</a:t>
            </a:r>
            <a:r>
              <a:rPr lang="en-US" sz="3300" dirty="0"/>
              <a:t> </a:t>
            </a:r>
            <a:r>
              <a:rPr lang="en-US" sz="3300" dirty="0" smtClean="0"/>
              <a:t>control.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nergy		--travel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iet 		--purchases</a:t>
            </a:r>
          </a:p>
          <a:p>
            <a:pPr lvl="1"/>
            <a:endParaRPr lang="en-US" dirty="0"/>
          </a:p>
        </p:txBody>
      </p:sp>
      <p:pic>
        <p:nvPicPr>
          <p:cNvPr id="5" name="Picture 4" descr="Earthfootlighte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53727" y="2209800"/>
            <a:ext cx="3237346" cy="356108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0" y="1371600"/>
            <a:ext cx="82296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3944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38200"/>
            <a:ext cx="8229600" cy="5257800"/>
          </a:xfrm>
        </p:spPr>
        <p:txBody>
          <a:bodyPr/>
          <a:lstStyle/>
          <a:p>
            <a:r>
              <a:rPr lang="en-US" b="1" dirty="0" smtClean="0"/>
              <a:t>Additional slides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flipV="1">
            <a:off x="457200" y="217487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080443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flipH="1" flipV="1">
            <a:off x="8686800" y="2174874"/>
            <a:ext cx="762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flipH="1">
            <a:off x="8686800" y="608044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800"/>
            <a:ext cx="8229600" cy="1143000"/>
          </a:xfrm>
        </p:spPr>
        <p:txBody>
          <a:bodyPr/>
          <a:lstStyle/>
          <a:p>
            <a:r>
              <a:rPr lang="en-US" b="1" dirty="0" smtClean="0"/>
              <a:t>Sample Utility Bills for Footprint</a:t>
            </a:r>
            <a:endParaRPr lang="en-US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1600200"/>
            <a:ext cx="431955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17133"/>
            <a:ext cx="4293242" cy="497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533400" y="1295400"/>
            <a:ext cx="8077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25763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Presenter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3810000"/>
            <a:ext cx="7543800" cy="2620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Rick Morgan, Bethesda Friends Meeting</a:t>
            </a:r>
          </a:p>
          <a:p>
            <a:r>
              <a:rPr lang="en-US" sz="1800" dirty="0" smtClean="0"/>
              <a:t>Commissioner, DC Public Service Commission, 2003-2011 (retired)</a:t>
            </a:r>
          </a:p>
          <a:p>
            <a:r>
              <a:rPr lang="en-US" sz="1800" dirty="0" smtClean="0"/>
              <a:t>Economist; Creator of EPA’s “</a:t>
            </a:r>
            <a:r>
              <a:rPr lang="en-US" sz="1800" dirty="0" err="1" smtClean="0"/>
              <a:t>eGRID</a:t>
            </a:r>
            <a:r>
              <a:rPr lang="en-US" sz="1800" dirty="0" smtClean="0"/>
              <a:t>” database of US power plants</a:t>
            </a:r>
            <a:endParaRPr lang="en-US" sz="1800" dirty="0"/>
          </a:p>
          <a:p>
            <a:r>
              <a:rPr lang="en-US" sz="1800" dirty="0" smtClean="0"/>
              <a:t>Member, Unity with Nature Committee, Baltimore Yearly Meeting (Quakers)</a:t>
            </a:r>
            <a:endParaRPr lang="en-US" sz="1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3810000"/>
            <a:ext cx="4038600" cy="2697163"/>
          </a:xfrm>
        </p:spPr>
        <p:txBody>
          <a:bodyPr/>
          <a:lstStyle/>
          <a:p>
            <a:endParaRPr lang="en-US" sz="1800" dirty="0" smtClean="0"/>
          </a:p>
          <a:p>
            <a:endParaRPr lang="en-US" sz="1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0" y="1752600"/>
            <a:ext cx="2590800" cy="173433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2133600" y="1295400"/>
            <a:ext cx="47244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363915"/>
            <a:ext cx="83820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Carbon Footprint Resources</a:t>
            </a:r>
            <a:endParaRPr lang="en-US" sz="800" dirty="0" smtClean="0"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Environmental Sustainability Group, Bethesda Friends Meeting, February 2019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             </a:t>
            </a:r>
            <a:endParaRPr lang="en-US" sz="2400" b="1" u="sng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Leading carbon footprint calculators: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CoolClimate</a:t>
            </a:r>
            <a:r>
              <a:rPr lang="en-US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Network (U.C. Berkeley)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2"/>
              </a:rPr>
              <a:t>https://coolclimate.berkeley.edu/calculator</a:t>
            </a: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  (calculator)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https://www.nature.org/en-us/get-involved/how-to-help/consider-your-impact/carbon-calculator/</a:t>
            </a: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(Nature Conservancy’s phone-friendly interface for </a:t>
            </a:r>
            <a:r>
              <a:rPr lang="en-US" sz="1400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CoolClimate’s</a:t>
            </a: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calculator)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carbonfootprint.com (U.K)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4"/>
              </a:rPr>
              <a:t>http://calculator.carbonfootprint.com/calculator.aspx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Cool Congregations (Interfaith Power &amp; Light)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5"/>
              </a:rPr>
              <a:t>http://www.coolcongregations.org/calculator/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u="sng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Other resources: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err="1" smtClean="0">
                <a:latin typeface="Arial" pitchFamily="34" charset="0"/>
                <a:ea typeface="Calibri" pitchFamily="34" charset="0"/>
                <a:cs typeface="Arial" pitchFamily="34" charset="0"/>
              </a:rPr>
              <a:t>CoolClimate</a:t>
            </a:r>
            <a:r>
              <a:rPr lang="en-US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Network’s map of</a:t>
            </a:r>
            <a:r>
              <a:rPr lang="en-US" sz="1400" b="1" u="sng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US household carbon footprint by Zip Code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6"/>
              </a:rPr>
              <a:t>http://coolclimate.berkeley.edu/maps</a:t>
            </a: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400" b="1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EPA's greenhouse gas equivalency calculator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400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7"/>
              </a:rPr>
              <a:t>https://www.epa.gov/energy/greenhouse-gas-equivalencies-calculator?unit=gasoline&amp;amount=100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context for carbon </a:t>
            </a:r>
            <a:r>
              <a:rPr lang="en-US" b="1" dirty="0" err="1" smtClean="0"/>
              <a:t>footprinting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Extreme weather, wildfires</a:t>
            </a:r>
          </a:p>
          <a:p>
            <a:r>
              <a:rPr lang="en-US" dirty="0" smtClean="0"/>
              <a:t>Melting glaciers, sea level rise </a:t>
            </a:r>
          </a:p>
          <a:p>
            <a:r>
              <a:rPr lang="en-US" dirty="0" smtClean="0"/>
              <a:t>US bailing from Paris Climate Accords</a:t>
            </a:r>
            <a:endParaRPr lang="en-US" dirty="0" smtClean="0"/>
          </a:p>
          <a:p>
            <a:r>
              <a:rPr lang="en-US" dirty="0" smtClean="0"/>
              <a:t>UN warns warming </a:t>
            </a:r>
            <a:r>
              <a:rPr lang="en-US" dirty="0" smtClean="0"/>
              <a:t>mustn’t exceed </a:t>
            </a:r>
            <a:r>
              <a:rPr lang="en-US" dirty="0" smtClean="0"/>
              <a:t>1.5°C!</a:t>
            </a:r>
          </a:p>
          <a:p>
            <a:pPr>
              <a:buNone/>
            </a:pPr>
            <a:r>
              <a:rPr lang="en-US" i="1" dirty="0" smtClean="0"/>
              <a:t>Where to begin?</a:t>
            </a:r>
          </a:p>
          <a:p>
            <a:pPr>
              <a:buNone/>
            </a:pPr>
            <a:r>
              <a:rPr lang="en-US" i="1" dirty="0" smtClean="0"/>
              <a:t>Examine your own carbon footprint!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0" y="1676400"/>
            <a:ext cx="4541520" cy="4474464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609600" y="1295400"/>
            <a:ext cx="79248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381000"/>
            <a:ext cx="5562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Comparing our carbon footprints worldwide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5257800" cy="4690125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-US" sz="3300" dirty="0" smtClean="0"/>
              <a:t>Annual U.S</a:t>
            </a:r>
            <a:r>
              <a:rPr lang="en-US" sz="3300" dirty="0"/>
              <a:t>. per capita carbon emissions </a:t>
            </a:r>
            <a:r>
              <a:rPr lang="en-US" sz="3300" dirty="0" smtClean="0"/>
              <a:t>(~16 metric tons) are</a:t>
            </a:r>
            <a:r>
              <a:rPr lang="en-US" sz="3300" dirty="0"/>
              <a:t>:</a:t>
            </a:r>
          </a:p>
          <a:p>
            <a:r>
              <a:rPr lang="en-US" sz="3300" dirty="0" smtClean="0"/>
              <a:t>Nearly double </a:t>
            </a:r>
            <a:r>
              <a:rPr lang="en-US" sz="3300" dirty="0"/>
              <a:t>most European countries’.</a:t>
            </a:r>
          </a:p>
          <a:p>
            <a:r>
              <a:rPr lang="en-US" sz="3300" dirty="0"/>
              <a:t>4</a:t>
            </a:r>
            <a:r>
              <a:rPr lang="en-US" sz="3300" dirty="0" smtClean="0"/>
              <a:t> </a:t>
            </a:r>
            <a:r>
              <a:rPr lang="en-US" sz="3300" dirty="0"/>
              <a:t>times worldwide </a:t>
            </a:r>
            <a:r>
              <a:rPr lang="en-US" sz="3300" dirty="0" smtClean="0"/>
              <a:t>average     (~4 metric tons per capita).</a:t>
            </a:r>
            <a:endParaRPr lang="en-US" sz="3300" dirty="0"/>
          </a:p>
          <a:p>
            <a:r>
              <a:rPr lang="en-US" sz="3300" dirty="0"/>
              <a:t>8</a:t>
            </a:r>
            <a:r>
              <a:rPr lang="en-US" sz="3300" dirty="0" smtClean="0"/>
              <a:t> </a:t>
            </a:r>
            <a:r>
              <a:rPr lang="en-US" sz="3300" dirty="0"/>
              <a:t>times </a:t>
            </a:r>
            <a:r>
              <a:rPr lang="en-US" sz="3300" dirty="0" smtClean="0"/>
              <a:t>our fair share of carbon the earth can sequester*.</a:t>
            </a:r>
          </a:p>
          <a:p>
            <a:pPr>
              <a:buNone/>
            </a:pPr>
            <a:endParaRPr lang="en-US" sz="2200" dirty="0" smtClean="0"/>
          </a:p>
          <a:p>
            <a:pPr>
              <a:buNone/>
            </a:pPr>
            <a:r>
              <a:rPr lang="en-US" sz="2200" dirty="0" smtClean="0"/>
              <a:t>*~2.0 metric tons per capita annually, per 2015 Paris Climate Accords</a:t>
            </a:r>
            <a:endParaRPr lang="en-US" sz="2200" dirty="0"/>
          </a:p>
        </p:txBody>
      </p:sp>
      <p:pic>
        <p:nvPicPr>
          <p:cNvPr id="1026" name="m_6861952206900359179Picture 1" descr="Nothing to do with #marketing but we couldn't resist pinning this great #infographic about various countries' #CarbonFootprint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4590" y="381000"/>
            <a:ext cx="3182261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787498" y="6428665"/>
            <a:ext cx="12682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Source: Stanford Kay</a:t>
            </a:r>
            <a:endParaRPr lang="en-US" sz="10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1676400"/>
            <a:ext cx="4953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 smtClean="0"/>
              <a:t>Climate queries posed by Friends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rmAutofit/>
          </a:bodyPr>
          <a:lstStyle/>
          <a:p>
            <a:r>
              <a:rPr lang="en-US" sz="3000" i="1" dirty="0"/>
              <a:t>As a human community, do we need to limit our human caused CO</a:t>
            </a:r>
            <a:r>
              <a:rPr lang="en-US" sz="3000" i="1" baseline="-25000" dirty="0"/>
              <a:t>2</a:t>
            </a:r>
            <a:r>
              <a:rPr lang="en-US" sz="3000" i="1" dirty="0"/>
              <a:t> to equal or less than what can be sequestered</a:t>
            </a:r>
            <a:r>
              <a:rPr lang="en-US" sz="3000" i="1" dirty="0" smtClean="0"/>
              <a:t>?</a:t>
            </a:r>
            <a:endParaRPr lang="en-US" sz="3000" i="1" dirty="0"/>
          </a:p>
          <a:p>
            <a:r>
              <a:rPr lang="en-US" sz="3000" i="1" dirty="0"/>
              <a:t>Do we as individuals and nations need to share the limits of emissions fairly to avoid further CO</a:t>
            </a:r>
            <a:r>
              <a:rPr lang="en-US" sz="3000" i="1" baseline="-25000" dirty="0"/>
              <a:t>2</a:t>
            </a:r>
            <a:r>
              <a:rPr lang="en-US" sz="3000" i="1" dirty="0"/>
              <a:t> increases to the atmosphere?</a:t>
            </a:r>
          </a:p>
          <a:p>
            <a:pPr marL="0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US" sz="1900" dirty="0" smtClean="0"/>
              <a:t>	--Unity </a:t>
            </a:r>
            <a:r>
              <a:rPr lang="en-US" sz="1900" dirty="0"/>
              <a:t>with Nature </a:t>
            </a:r>
            <a:r>
              <a:rPr lang="en-US" sz="1900" dirty="0" smtClean="0"/>
              <a:t>Committee</a:t>
            </a:r>
          </a:p>
          <a:p>
            <a:pPr marL="0" indent="0">
              <a:buNone/>
            </a:pPr>
            <a:r>
              <a:rPr lang="en-US" sz="1900" dirty="0" smtClean="0"/>
              <a:t>	   Baltimore </a:t>
            </a:r>
            <a:r>
              <a:rPr lang="en-US" sz="1900" dirty="0"/>
              <a:t>Yearly Meeting </a:t>
            </a:r>
          </a:p>
          <a:p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14800"/>
            <a:ext cx="2628900" cy="2719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304800" y="1301809"/>
            <a:ext cx="84582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8858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b="1" dirty="0" smtClean="0"/>
              <a:t>Reasons for </a:t>
            </a:r>
            <a:r>
              <a:rPr lang="en-US" b="1" dirty="0" err="1" smtClean="0"/>
              <a:t>footprinting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895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Tracking our carbon footprints is a form of witness to our own actions that impact the earth.</a:t>
            </a:r>
          </a:p>
          <a:p>
            <a:r>
              <a:rPr lang="en-US" dirty="0" err="1" smtClean="0"/>
              <a:t>Footprinting</a:t>
            </a:r>
            <a:r>
              <a:rPr lang="en-US" dirty="0" smtClean="0"/>
              <a:t> can motivate us to: </a:t>
            </a:r>
          </a:p>
          <a:p>
            <a:pPr lvl="1"/>
            <a:r>
              <a:rPr lang="en-US" dirty="0" smtClean="0"/>
              <a:t>make changes in our personal lifestyles.</a:t>
            </a:r>
          </a:p>
          <a:p>
            <a:pPr lvl="1"/>
            <a:r>
              <a:rPr lang="en-US" dirty="0" smtClean="0"/>
              <a:t>work for cultural changes.</a:t>
            </a:r>
          </a:p>
          <a:p>
            <a:r>
              <a:rPr lang="en-US" dirty="0" smtClean="0"/>
              <a:t>Results are eye-opening!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4495801"/>
            <a:ext cx="434339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“When I can see my own footprint, I can’t be silent and complicit!”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10200" y="3505200"/>
            <a:ext cx="3009900" cy="234103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09600" y="1295400"/>
            <a:ext cx="78486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762000" y="617220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http://coolclimate.berkeley.edu/maps</a:t>
            </a:r>
            <a:r>
              <a:rPr lang="en-US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5237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 smtClean="0"/>
              <a:t>What makes a good </a:t>
            </a:r>
            <a:br>
              <a:rPr lang="en-US" b="1" dirty="0" smtClean="0"/>
            </a:br>
            <a:r>
              <a:rPr lang="en-US" b="1" dirty="0" smtClean="0"/>
              <a:t>carbon footprint calculator?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5943600" cy="42672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400" dirty="0"/>
              <a:t>Key attributes of a good calculator </a:t>
            </a:r>
            <a:r>
              <a:rPr lang="en-US" sz="3400" dirty="0" smtClean="0"/>
              <a:t>include:</a:t>
            </a:r>
          </a:p>
          <a:p>
            <a:pPr lvl="1"/>
            <a:r>
              <a:rPr lang="en-US" sz="2600" dirty="0" smtClean="0"/>
              <a:t>user-friendliness 	--accuracy 	</a:t>
            </a:r>
          </a:p>
          <a:p>
            <a:pPr lvl="1"/>
            <a:r>
              <a:rPr lang="en-US" sz="2600" dirty="0" smtClean="0"/>
              <a:t>robustness </a:t>
            </a:r>
            <a:r>
              <a:rPr lang="en-US" sz="2600" dirty="0"/>
              <a:t>	</a:t>
            </a:r>
            <a:r>
              <a:rPr lang="en-US" sz="2600" dirty="0" smtClean="0"/>
              <a:t>--usefulness </a:t>
            </a:r>
            <a:r>
              <a:rPr lang="en-US" sz="2600" dirty="0"/>
              <a:t>of </a:t>
            </a:r>
            <a:r>
              <a:rPr lang="en-US" sz="2600" dirty="0" smtClean="0"/>
              <a:t>results</a:t>
            </a:r>
            <a:r>
              <a:rPr lang="en-US" sz="2600" dirty="0"/>
              <a:t> </a:t>
            </a:r>
            <a:r>
              <a:rPr lang="en-US" dirty="0"/>
              <a:t> </a:t>
            </a:r>
            <a:endParaRPr lang="en-US" sz="2000" dirty="0"/>
          </a:p>
          <a:p>
            <a:pPr lvl="0"/>
            <a:r>
              <a:rPr lang="en-US" dirty="0"/>
              <a:t>No single calculator ideal in all respects.  </a:t>
            </a:r>
            <a:endParaRPr lang="en-US" sz="2400" dirty="0"/>
          </a:p>
          <a:p>
            <a:pPr lvl="1"/>
            <a:r>
              <a:rPr lang="en-US" sz="2600" dirty="0"/>
              <a:t>Often tension between simplicity and </a:t>
            </a:r>
            <a:r>
              <a:rPr lang="en-US" sz="2600" dirty="0" smtClean="0"/>
              <a:t>accuracy.</a:t>
            </a:r>
          </a:p>
          <a:p>
            <a:r>
              <a:rPr lang="en-US" dirty="0" smtClean="0"/>
              <a:t>Typical features:</a:t>
            </a:r>
          </a:p>
          <a:p>
            <a:pPr lvl="1"/>
            <a:r>
              <a:rPr lang="en-US" sz="2600" dirty="0" smtClean="0"/>
              <a:t>Organized </a:t>
            </a:r>
            <a:r>
              <a:rPr lang="en-US" sz="2600" dirty="0"/>
              <a:t>by sector modules (travel, housing, </a:t>
            </a:r>
            <a:r>
              <a:rPr lang="en-US" sz="2600" dirty="0" smtClean="0"/>
              <a:t>diet, </a:t>
            </a:r>
            <a:r>
              <a:rPr lang="en-US" sz="2600" dirty="0" err="1" smtClean="0"/>
              <a:t>etc</a:t>
            </a:r>
            <a:r>
              <a:rPr lang="en-US" sz="2600" dirty="0" smtClean="0"/>
              <a:t>).</a:t>
            </a:r>
          </a:p>
          <a:p>
            <a:pPr lvl="1"/>
            <a:r>
              <a:rPr lang="en-US" sz="2600" dirty="0" smtClean="0"/>
              <a:t>Scores </a:t>
            </a:r>
            <a:r>
              <a:rPr lang="en-US" sz="2600" dirty="0"/>
              <a:t>generally reported by </a:t>
            </a:r>
            <a:r>
              <a:rPr lang="en-US" sz="2600" i="1" dirty="0"/>
              <a:t>household</a:t>
            </a:r>
            <a:r>
              <a:rPr lang="en-US" sz="2600" dirty="0"/>
              <a:t>, not per </a:t>
            </a:r>
            <a:r>
              <a:rPr lang="en-US" sz="2600" dirty="0" smtClean="0"/>
              <a:t>capita.</a:t>
            </a:r>
          </a:p>
          <a:p>
            <a:pPr lvl="1"/>
            <a:r>
              <a:rPr lang="en-US" sz="2600" dirty="0" smtClean="0"/>
              <a:t>Scores expressed in </a:t>
            </a:r>
            <a:r>
              <a:rPr lang="en-US" sz="2600" i="1" dirty="0" smtClean="0"/>
              <a:t>metric</a:t>
            </a:r>
            <a:r>
              <a:rPr lang="en-US" sz="2600" dirty="0" smtClean="0"/>
              <a:t> tons of CO2 annually</a:t>
            </a:r>
          </a:p>
          <a:p>
            <a:pPr lvl="2"/>
            <a:r>
              <a:rPr lang="en-US" sz="2300" dirty="0" smtClean="0"/>
              <a:t>1 metric ton = ~1.1 “short” US ton.</a:t>
            </a:r>
            <a:endParaRPr lang="en-US" sz="2300" dirty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4530" y="2133600"/>
            <a:ext cx="2728844" cy="308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57200" y="1676400"/>
            <a:ext cx="5562600" cy="381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8678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2333" y="271244"/>
            <a:ext cx="5200650" cy="656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8216" y="201538"/>
            <a:ext cx="3691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A leading on-line calculator: </a:t>
            </a:r>
          </a:p>
          <a:p>
            <a:r>
              <a:rPr lang="en-US" sz="2400" b="1" dirty="0" smtClean="0"/>
              <a:t>UC-Berkeley’s </a:t>
            </a:r>
            <a:r>
              <a:rPr lang="en-US" sz="2400" b="1" dirty="0" err="1" smtClean="0"/>
              <a:t>CoolClimate</a:t>
            </a:r>
            <a:r>
              <a:rPr lang="en-US" sz="2400" b="1" dirty="0" smtClean="0"/>
              <a:t>*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9492" y="1867899"/>
            <a:ext cx="373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Precise &amp; easy to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Choice of standard vs. advanced inputs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Air travel module accounts for high-altitude emissions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Documentation is thorough, transparent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‘Take Action’ list</a:t>
            </a:r>
          </a:p>
          <a:p>
            <a:endParaRPr lang="en-US" sz="1400" dirty="0" smtClean="0"/>
          </a:p>
          <a:p>
            <a:r>
              <a:rPr lang="en-US" sz="1400" dirty="0" smtClean="0"/>
              <a:t>* </a:t>
            </a:r>
            <a:r>
              <a:rPr lang="en-US" sz="1400" dirty="0" smtClean="0">
                <a:hlinkClick r:id="rId3"/>
              </a:rPr>
              <a:t>https</a:t>
            </a:r>
            <a:r>
              <a:rPr lang="en-US" sz="1400" dirty="0">
                <a:hlinkClick r:id="rId3"/>
              </a:rPr>
              <a:t>://</a:t>
            </a:r>
            <a:r>
              <a:rPr lang="en-US" sz="1400" dirty="0" smtClean="0">
                <a:hlinkClick r:id="rId3"/>
              </a:rPr>
              <a:t>coolclimate.berkeley.edu/calculator</a:t>
            </a:r>
            <a:r>
              <a:rPr lang="en-US" sz="1400" dirty="0" smtClean="0"/>
              <a:t> </a:t>
            </a:r>
          </a:p>
          <a:p>
            <a:r>
              <a:rPr lang="en-US" sz="1400" dirty="0" smtClean="0"/>
              <a:t>Phone-friendly version:</a:t>
            </a:r>
          </a:p>
          <a:p>
            <a:r>
              <a:rPr lang="en-US" sz="1400" u="sng" dirty="0">
                <a:hlinkClick r:id="rId4"/>
              </a:rPr>
              <a:t>https://www.nature.org/en-us/get-involved/how-to-help/consider-your-impact/carbon-calculator/</a:t>
            </a:r>
            <a:endParaRPr lang="en-US" sz="14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169492" y="1771198"/>
            <a:ext cx="364050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23163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2797706"/>
            <a:ext cx="8991600" cy="402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9565" y="152400"/>
            <a:ext cx="66339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carbonfootprint.com (U.K.) </a:t>
            </a:r>
            <a:endParaRPr lang="en-US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304800" y="1143000"/>
            <a:ext cx="87629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Versatile &amp; easy to use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Optional high altitude adjustment for air 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Score compared to your fair share of worldwide emissions target.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Hawking of “carbon offsets” may be objectionable to some.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921841"/>
            <a:ext cx="838200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4224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4185" y="218951"/>
            <a:ext cx="4882730" cy="6639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5518" y="228600"/>
            <a:ext cx="411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Cool Congregations*</a:t>
            </a:r>
          </a:p>
          <a:p>
            <a:r>
              <a:rPr lang="en-US" sz="2400" b="1" dirty="0" smtClean="0"/>
              <a:t>(Interfaith Power &amp; Light) 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35722" y="1676400"/>
            <a:ext cx="3810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Calculates footprints for religious congregations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Accounts for energy use, staff 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Estimates emissions associated with food, office products, cleaning </a:t>
            </a:r>
            <a:r>
              <a:rPr lang="en-US" sz="2400" dirty="0" smtClean="0"/>
              <a:t>products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Credit </a:t>
            </a:r>
            <a:r>
              <a:rPr lang="en-US" sz="2400" dirty="0"/>
              <a:t>for </a:t>
            </a:r>
            <a:r>
              <a:rPr lang="en-US" sz="2400" dirty="0" smtClean="0"/>
              <a:t>congregation lands managed </a:t>
            </a:r>
            <a:r>
              <a:rPr lang="en-US" sz="2400" dirty="0"/>
              <a:t>in their natural </a:t>
            </a:r>
            <a:r>
              <a:rPr lang="en-US" sz="2400" dirty="0" smtClean="0"/>
              <a:t>state</a:t>
            </a:r>
          </a:p>
          <a:p>
            <a:endParaRPr lang="en-US" sz="1600" dirty="0" smtClean="0"/>
          </a:p>
          <a:p>
            <a:r>
              <a:rPr lang="en-US" sz="1400" dirty="0" smtClean="0"/>
              <a:t>* </a:t>
            </a:r>
            <a:r>
              <a:rPr lang="en-US" sz="1400" dirty="0" smtClean="0">
                <a:hlinkClick r:id="rId3"/>
              </a:rPr>
              <a:t>http</a:t>
            </a:r>
            <a:r>
              <a:rPr lang="en-US" sz="1400" dirty="0">
                <a:hlinkClick r:id="rId3"/>
              </a:rPr>
              <a:t>://www.coolcongregations.org/calculator</a:t>
            </a:r>
            <a:r>
              <a:rPr lang="en-US" sz="1400" dirty="0" smtClean="0">
                <a:hlinkClick r:id="rId3"/>
              </a:rPr>
              <a:t>/</a:t>
            </a:r>
            <a:r>
              <a:rPr lang="en-US" sz="1400" dirty="0" smtClean="0"/>
              <a:t>   </a:t>
            </a:r>
            <a:endParaRPr lang="en-US" sz="1400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17918" y="1371600"/>
            <a:ext cx="389688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57297F-C6AA-4F7C-B204-0B313F650C5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7006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5123</TotalTime>
  <Words>776</Words>
  <Application>Microsoft Office PowerPoint</Application>
  <PresentationFormat>On-screen Show (4:3)</PresentationFormat>
  <Paragraphs>169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Carbon Footprint Training</vt:lpstr>
      <vt:lpstr>The context for carbon footprinting</vt:lpstr>
      <vt:lpstr>Comparing our carbon footprints worldwide </vt:lpstr>
      <vt:lpstr>Climate queries posed by Friends</vt:lpstr>
      <vt:lpstr>Reasons for footprinting</vt:lpstr>
      <vt:lpstr>What makes a good  carbon footprint calculator?</vt:lpstr>
      <vt:lpstr>Slide 7</vt:lpstr>
      <vt:lpstr>Slide 8</vt:lpstr>
      <vt:lpstr>Slide 9</vt:lpstr>
      <vt:lpstr>Take action, beginning today</vt:lpstr>
      <vt:lpstr>Cut your footprint at least 1 ton</vt:lpstr>
      <vt:lpstr>Cut your footprint at least 5 tons</vt:lpstr>
      <vt:lpstr>Cut your footprint at least 10 tons</vt:lpstr>
      <vt:lpstr>Takeaways re: carbon footprints</vt:lpstr>
      <vt:lpstr>Additional slides</vt:lpstr>
      <vt:lpstr>Sample Utility Bills for Footprint</vt:lpstr>
      <vt:lpstr>Presenter</vt:lpstr>
      <vt:lpstr>Slide 18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Carbon Footprint Training</dc:title>
  <dc:creator>Rick Morgan</dc:creator>
  <cp:lastModifiedBy>Rick Morgan</cp:lastModifiedBy>
  <cp:revision>149</cp:revision>
  <cp:lastPrinted>2018-11-13T19:08:04Z</cp:lastPrinted>
  <dcterms:created xsi:type="dcterms:W3CDTF">2018-10-30T16:27:04Z</dcterms:created>
  <dcterms:modified xsi:type="dcterms:W3CDTF">2019-02-23T21:25:23Z</dcterms:modified>
</cp:coreProperties>
</file>